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3" r:id="rId17"/>
    <p:sldId id="274" r:id="rId18"/>
  </p:sldIdLst>
  <p:sldSz cx="9144000" cy="5143500" type="screen16x9"/>
  <p:notesSz cx="6858000" cy="9144000"/>
  <p:embeddedFontLst>
    <p:embeddedFont>
      <p:font typeface="Georgia" panose="02040502050405020303" pitchFamily="18" charset="0"/>
      <p:regular r:id="rId20"/>
      <p:bold r:id="rId21"/>
      <p:italic r:id="rId22"/>
      <p:boldItalic r:id="rId23"/>
    </p:embeddedFont>
    <p:embeddedFont>
      <p:font typeface="Lato" panose="020F0502020204030203" pitchFamily="34" charset="0"/>
      <p:regular r:id="rId24"/>
      <p:bold r:id="rId25"/>
    </p:embeddedFont>
    <p:embeddedFont>
      <p:font typeface="Open Sans" panose="020B0606030504020204" pitchFamily="34" charset="0"/>
      <p:regular r:id="rId26"/>
      <p:bold r:id="rId27"/>
      <p:italic r:id="rId28"/>
      <p:boldItalic r:id="rId29"/>
    </p:embeddedFont>
    <p:embeddedFont>
      <p:font typeface="Permanent Marker" panose="020B0604020202020204" charset="0"/>
      <p:regular r:id="rId30"/>
    </p:embeddedFont>
    <p:embeddedFont>
      <p:font typeface="Raleway" pitchFamily="2" charset="0"/>
      <p:regular r:id="rId31"/>
      <p:bold r:id="rId32"/>
    </p:embeddedFont>
    <p:embeddedFont>
      <p:font typeface="Trebuchet MS" panose="020B0603020202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CA19ED-E528-4811-A58B-6E36AD0F6C5E}">
  <a:tblStyle styleId="{1DCA19ED-E528-4811-A58B-6E36AD0F6C5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72" autoAdjust="0"/>
  </p:normalViewPr>
  <p:slideViewPr>
    <p:cSldViewPr snapToGrid="0">
      <p:cViewPr>
        <p:scale>
          <a:sx n="66" d="100"/>
          <a:sy n="66" d="100"/>
        </p:scale>
        <p:origin x="544" y="2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9C23FECB-1BB9-4062-AB79-8FA42CB5EC54}"/>
    <pc:docChg chg="custSel modSld">
      <pc:chgData name="Kreger, Christine" userId="07b08700-4580-4b2b-8f3c-b5ccee8dc705" providerId="ADAL" clId="{9C23FECB-1BB9-4062-AB79-8FA42CB5EC54}" dt="2025-01-22T18:26:41.189" v="440" actId="13244"/>
      <pc:docMkLst>
        <pc:docMk/>
      </pc:docMkLst>
      <pc:sldChg chg="modSp mod">
        <pc:chgData name="Kreger, Christine" userId="07b08700-4580-4b2b-8f3c-b5ccee8dc705" providerId="ADAL" clId="{9C23FECB-1BB9-4062-AB79-8FA42CB5EC54}" dt="2025-01-22T18:04:22.696" v="1" actId="962"/>
        <pc:sldMkLst>
          <pc:docMk/>
          <pc:sldMk cId="0" sldId="256"/>
        </pc:sldMkLst>
        <pc:picChg chg="mod">
          <ac:chgData name="Kreger, Christine" userId="07b08700-4580-4b2b-8f3c-b5ccee8dc705" providerId="ADAL" clId="{9C23FECB-1BB9-4062-AB79-8FA42CB5EC54}" dt="2025-01-22T18:04:21.227" v="0" actId="962"/>
          <ac:picMkLst>
            <pc:docMk/>
            <pc:sldMk cId="0" sldId="256"/>
            <ac:picMk id="88" creationId="{00000000-0000-0000-0000-000000000000}"/>
          </ac:picMkLst>
        </pc:picChg>
        <pc:picChg chg="mod">
          <ac:chgData name="Kreger, Christine" userId="07b08700-4580-4b2b-8f3c-b5ccee8dc705" providerId="ADAL" clId="{9C23FECB-1BB9-4062-AB79-8FA42CB5EC54}" dt="2025-01-22T18:04:22.696" v="1" actId="962"/>
          <ac:picMkLst>
            <pc:docMk/>
            <pc:sldMk cId="0" sldId="256"/>
            <ac:picMk id="89" creationId="{00000000-0000-0000-0000-000000000000}"/>
          </ac:picMkLst>
        </pc:picChg>
      </pc:sldChg>
      <pc:sldChg chg="addSp modSp mod">
        <pc:chgData name="Kreger, Christine" userId="07b08700-4580-4b2b-8f3c-b5ccee8dc705" providerId="ADAL" clId="{9C23FECB-1BB9-4062-AB79-8FA42CB5EC54}" dt="2025-01-22T18:24:53.091" v="376" actId="13244"/>
        <pc:sldMkLst>
          <pc:docMk/>
          <pc:sldMk cId="0" sldId="257"/>
        </pc:sldMkLst>
        <pc:spChg chg="add mod ord">
          <ac:chgData name="Kreger, Christine" userId="07b08700-4580-4b2b-8f3c-b5ccee8dc705" providerId="ADAL" clId="{9C23FECB-1BB9-4062-AB79-8FA42CB5EC54}" dt="2025-01-22T18:24:02.582" v="370" actId="13244"/>
          <ac:spMkLst>
            <pc:docMk/>
            <pc:sldMk cId="0" sldId="257"/>
            <ac:spMk id="2" creationId="{D58325CA-40E7-11BC-5F0A-3314FE3F0C25}"/>
          </ac:spMkLst>
        </pc:spChg>
        <pc:picChg chg="mod">
          <ac:chgData name="Kreger, Christine" userId="07b08700-4580-4b2b-8f3c-b5ccee8dc705" providerId="ADAL" clId="{9C23FECB-1BB9-4062-AB79-8FA42CB5EC54}" dt="2025-01-22T18:05:06.012" v="3" actId="962"/>
          <ac:picMkLst>
            <pc:docMk/>
            <pc:sldMk cId="0" sldId="257"/>
            <ac:picMk id="94" creationId="{00000000-0000-0000-0000-000000000000}"/>
          </ac:picMkLst>
        </pc:picChg>
        <pc:picChg chg="mod">
          <ac:chgData name="Kreger, Christine" userId="07b08700-4580-4b2b-8f3c-b5ccee8dc705" providerId="ADAL" clId="{9C23FECB-1BB9-4062-AB79-8FA42CB5EC54}" dt="2025-01-22T18:05:32.696" v="5" actId="962"/>
          <ac:picMkLst>
            <pc:docMk/>
            <pc:sldMk cId="0" sldId="257"/>
            <ac:picMk id="95" creationId="{00000000-0000-0000-0000-000000000000}"/>
          </ac:picMkLst>
        </pc:picChg>
        <pc:picChg chg="mod">
          <ac:chgData name="Kreger, Christine" userId="07b08700-4580-4b2b-8f3c-b5ccee8dc705" providerId="ADAL" clId="{9C23FECB-1BB9-4062-AB79-8FA42CB5EC54}" dt="2025-01-22T18:05:54.507" v="7" actId="962"/>
          <ac:picMkLst>
            <pc:docMk/>
            <pc:sldMk cId="0" sldId="257"/>
            <ac:picMk id="96" creationId="{00000000-0000-0000-0000-000000000000}"/>
          </ac:picMkLst>
        </pc:picChg>
        <pc:picChg chg="mod">
          <ac:chgData name="Kreger, Christine" userId="07b08700-4580-4b2b-8f3c-b5ccee8dc705" providerId="ADAL" clId="{9C23FECB-1BB9-4062-AB79-8FA42CB5EC54}" dt="2025-01-22T18:06:13.790" v="9" actId="962"/>
          <ac:picMkLst>
            <pc:docMk/>
            <pc:sldMk cId="0" sldId="257"/>
            <ac:picMk id="97" creationId="{00000000-0000-0000-0000-000000000000}"/>
          </ac:picMkLst>
        </pc:picChg>
        <pc:picChg chg="mod">
          <ac:chgData name="Kreger, Christine" userId="07b08700-4580-4b2b-8f3c-b5ccee8dc705" providerId="ADAL" clId="{9C23FECB-1BB9-4062-AB79-8FA42CB5EC54}" dt="2025-01-22T18:06:42.186" v="11" actId="962"/>
          <ac:picMkLst>
            <pc:docMk/>
            <pc:sldMk cId="0" sldId="257"/>
            <ac:picMk id="98" creationId="{00000000-0000-0000-0000-000000000000}"/>
          </ac:picMkLst>
        </pc:picChg>
        <pc:picChg chg="mod">
          <ac:chgData name="Kreger, Christine" userId="07b08700-4580-4b2b-8f3c-b5ccee8dc705" providerId="ADAL" clId="{9C23FECB-1BB9-4062-AB79-8FA42CB5EC54}" dt="2025-01-22T18:07:12.209" v="13" actId="962"/>
          <ac:picMkLst>
            <pc:docMk/>
            <pc:sldMk cId="0" sldId="257"/>
            <ac:picMk id="99" creationId="{00000000-0000-0000-0000-000000000000}"/>
          </ac:picMkLst>
        </pc:picChg>
        <pc:picChg chg="mod ord">
          <ac:chgData name="Kreger, Christine" userId="07b08700-4580-4b2b-8f3c-b5ccee8dc705" providerId="ADAL" clId="{9C23FECB-1BB9-4062-AB79-8FA42CB5EC54}" dt="2025-01-22T18:24:15.113" v="371" actId="13244"/>
          <ac:picMkLst>
            <pc:docMk/>
            <pc:sldMk cId="0" sldId="257"/>
            <ac:picMk id="100" creationId="{00000000-0000-0000-0000-000000000000}"/>
          </ac:picMkLst>
        </pc:picChg>
        <pc:picChg chg="mod ord">
          <ac:chgData name="Kreger, Christine" userId="07b08700-4580-4b2b-8f3c-b5ccee8dc705" providerId="ADAL" clId="{9C23FECB-1BB9-4062-AB79-8FA42CB5EC54}" dt="2025-01-22T18:24:21.493" v="372" actId="13244"/>
          <ac:picMkLst>
            <pc:docMk/>
            <pc:sldMk cId="0" sldId="257"/>
            <ac:picMk id="101" creationId="{00000000-0000-0000-0000-000000000000}"/>
          </ac:picMkLst>
        </pc:picChg>
        <pc:picChg chg="mod ord">
          <ac:chgData name="Kreger, Christine" userId="07b08700-4580-4b2b-8f3c-b5ccee8dc705" providerId="ADAL" clId="{9C23FECB-1BB9-4062-AB79-8FA42CB5EC54}" dt="2025-01-22T18:24:53.091" v="376" actId="13244"/>
          <ac:picMkLst>
            <pc:docMk/>
            <pc:sldMk cId="0" sldId="257"/>
            <ac:picMk id="102" creationId="{00000000-0000-0000-0000-000000000000}"/>
          </ac:picMkLst>
        </pc:picChg>
      </pc:sldChg>
      <pc:sldChg chg="addSp modSp mod">
        <pc:chgData name="Kreger, Christine" userId="07b08700-4580-4b2b-8f3c-b5ccee8dc705" providerId="ADAL" clId="{9C23FECB-1BB9-4062-AB79-8FA42CB5EC54}" dt="2025-01-22T18:20:31.300" v="144" actId="20577"/>
        <pc:sldMkLst>
          <pc:docMk/>
          <pc:sldMk cId="0" sldId="258"/>
        </pc:sldMkLst>
        <pc:spChg chg="add mod">
          <ac:chgData name="Kreger, Christine" userId="07b08700-4580-4b2b-8f3c-b5ccee8dc705" providerId="ADAL" clId="{9C23FECB-1BB9-4062-AB79-8FA42CB5EC54}" dt="2025-01-22T18:20:31.300" v="144" actId="20577"/>
          <ac:spMkLst>
            <pc:docMk/>
            <pc:sldMk cId="0" sldId="258"/>
            <ac:spMk id="2" creationId="{07DEB6BA-590B-0A1A-FCD8-72DEDD3DA6E4}"/>
          </ac:spMkLst>
        </pc:spChg>
        <pc:picChg chg="mod">
          <ac:chgData name="Kreger, Christine" userId="07b08700-4580-4b2b-8f3c-b5ccee8dc705" providerId="ADAL" clId="{9C23FECB-1BB9-4062-AB79-8FA42CB5EC54}" dt="2025-01-22T18:10:26.780" v="21" actId="962"/>
          <ac:picMkLst>
            <pc:docMk/>
            <pc:sldMk cId="0" sldId="258"/>
            <ac:picMk id="107" creationId="{00000000-0000-0000-0000-000000000000}"/>
          </ac:picMkLst>
        </pc:picChg>
      </pc:sldChg>
      <pc:sldChg chg="addSp modSp mod">
        <pc:chgData name="Kreger, Christine" userId="07b08700-4580-4b2b-8f3c-b5ccee8dc705" providerId="ADAL" clId="{9C23FECB-1BB9-4062-AB79-8FA42CB5EC54}" dt="2025-01-22T18:20:52.576" v="192" actId="20577"/>
        <pc:sldMkLst>
          <pc:docMk/>
          <pc:sldMk cId="0" sldId="259"/>
        </pc:sldMkLst>
        <pc:spChg chg="add mod">
          <ac:chgData name="Kreger, Christine" userId="07b08700-4580-4b2b-8f3c-b5ccee8dc705" providerId="ADAL" clId="{9C23FECB-1BB9-4062-AB79-8FA42CB5EC54}" dt="2025-01-22T18:20:52.576" v="192" actId="20577"/>
          <ac:spMkLst>
            <pc:docMk/>
            <pc:sldMk cId="0" sldId="259"/>
            <ac:spMk id="2" creationId="{0CAB75F4-BA9D-0A82-750D-4776B56B6F94}"/>
          </ac:spMkLst>
        </pc:spChg>
        <pc:picChg chg="mod">
          <ac:chgData name="Kreger, Christine" userId="07b08700-4580-4b2b-8f3c-b5ccee8dc705" providerId="ADAL" clId="{9C23FECB-1BB9-4062-AB79-8FA42CB5EC54}" dt="2025-01-22T18:11:55.429" v="23" actId="962"/>
          <ac:picMkLst>
            <pc:docMk/>
            <pc:sldMk cId="0" sldId="259"/>
            <ac:picMk id="112" creationId="{00000000-0000-0000-0000-000000000000}"/>
          </ac:picMkLst>
        </pc:picChg>
      </pc:sldChg>
      <pc:sldChg chg="modSp mod">
        <pc:chgData name="Kreger, Christine" userId="07b08700-4580-4b2b-8f3c-b5ccee8dc705" providerId="ADAL" clId="{9C23FECB-1BB9-4062-AB79-8FA42CB5EC54}" dt="2025-01-22T18:25:14.959" v="378" actId="962"/>
        <pc:sldMkLst>
          <pc:docMk/>
          <pc:sldMk cId="0" sldId="260"/>
        </pc:sldMkLst>
        <pc:spChg chg="mod">
          <ac:chgData name="Kreger, Christine" userId="07b08700-4580-4b2b-8f3c-b5ccee8dc705" providerId="ADAL" clId="{9C23FECB-1BB9-4062-AB79-8FA42CB5EC54}" dt="2025-01-22T18:25:14.959" v="378" actId="962"/>
          <ac:spMkLst>
            <pc:docMk/>
            <pc:sldMk cId="0" sldId="260"/>
            <ac:spMk id="118" creationId="{00000000-0000-0000-0000-000000000000}"/>
          </ac:spMkLst>
        </pc:spChg>
        <pc:spChg chg="mod ord">
          <ac:chgData name="Kreger, Christine" userId="07b08700-4580-4b2b-8f3c-b5ccee8dc705" providerId="ADAL" clId="{9C23FECB-1BB9-4062-AB79-8FA42CB5EC54}" dt="2025-01-22T18:25:13.120" v="377" actId="13244"/>
          <ac:spMkLst>
            <pc:docMk/>
            <pc:sldMk cId="0" sldId="260"/>
            <ac:spMk id="119" creationId="{00000000-0000-0000-0000-000000000000}"/>
          </ac:spMkLst>
        </pc:spChg>
        <pc:picChg chg="mod">
          <ac:chgData name="Kreger, Christine" userId="07b08700-4580-4b2b-8f3c-b5ccee8dc705" providerId="ADAL" clId="{9C23FECB-1BB9-4062-AB79-8FA42CB5EC54}" dt="2025-01-22T18:13:22.993" v="25" actId="962"/>
          <ac:picMkLst>
            <pc:docMk/>
            <pc:sldMk cId="0" sldId="260"/>
            <ac:picMk id="117" creationId="{00000000-0000-0000-0000-000000000000}"/>
          </ac:picMkLst>
        </pc:picChg>
      </pc:sldChg>
      <pc:sldChg chg="addSp modSp mod">
        <pc:chgData name="Kreger, Christine" userId="07b08700-4580-4b2b-8f3c-b5ccee8dc705" providerId="ADAL" clId="{9C23FECB-1BB9-4062-AB79-8FA42CB5EC54}" dt="2025-01-22T18:21:38.300" v="284" actId="20577"/>
        <pc:sldMkLst>
          <pc:docMk/>
          <pc:sldMk cId="0" sldId="261"/>
        </pc:sldMkLst>
        <pc:spChg chg="add mod">
          <ac:chgData name="Kreger, Christine" userId="07b08700-4580-4b2b-8f3c-b5ccee8dc705" providerId="ADAL" clId="{9C23FECB-1BB9-4062-AB79-8FA42CB5EC54}" dt="2025-01-22T18:21:38.300" v="284" actId="20577"/>
          <ac:spMkLst>
            <pc:docMk/>
            <pc:sldMk cId="0" sldId="261"/>
            <ac:spMk id="2" creationId="{4A4A6C15-0A4C-9FA7-EB58-172C8EC009DD}"/>
          </ac:spMkLst>
        </pc:spChg>
        <pc:picChg chg="mod">
          <ac:chgData name="Kreger, Christine" userId="07b08700-4580-4b2b-8f3c-b5ccee8dc705" providerId="ADAL" clId="{9C23FECB-1BB9-4062-AB79-8FA42CB5EC54}" dt="2025-01-22T18:14:21.314" v="27" actId="962"/>
          <ac:picMkLst>
            <pc:docMk/>
            <pc:sldMk cId="0" sldId="261"/>
            <ac:picMk id="124" creationId="{00000000-0000-0000-0000-000000000000}"/>
          </ac:picMkLst>
        </pc:picChg>
      </pc:sldChg>
      <pc:sldChg chg="addSp modSp mod">
        <pc:chgData name="Kreger, Christine" userId="07b08700-4580-4b2b-8f3c-b5ccee8dc705" providerId="ADAL" clId="{9C23FECB-1BB9-4062-AB79-8FA42CB5EC54}" dt="2025-01-22T18:25:21.273" v="379" actId="13244"/>
        <pc:sldMkLst>
          <pc:docMk/>
          <pc:sldMk cId="0" sldId="262"/>
        </pc:sldMkLst>
        <pc:spChg chg="add mod ord">
          <ac:chgData name="Kreger, Christine" userId="07b08700-4580-4b2b-8f3c-b5ccee8dc705" providerId="ADAL" clId="{9C23FECB-1BB9-4062-AB79-8FA42CB5EC54}" dt="2025-01-22T18:25:21.273" v="379" actId="13244"/>
          <ac:spMkLst>
            <pc:docMk/>
            <pc:sldMk cId="0" sldId="262"/>
            <ac:spMk id="2" creationId="{F839D07F-077F-7DF1-A84F-764692FB4D99}"/>
          </ac:spMkLst>
        </pc:spChg>
        <pc:picChg chg="mod">
          <ac:chgData name="Kreger, Christine" userId="07b08700-4580-4b2b-8f3c-b5ccee8dc705" providerId="ADAL" clId="{9C23FECB-1BB9-4062-AB79-8FA42CB5EC54}" dt="2025-01-22T18:14:27.323" v="28" actId="962"/>
          <ac:picMkLst>
            <pc:docMk/>
            <pc:sldMk cId="0" sldId="262"/>
            <ac:picMk id="129" creationId="{00000000-0000-0000-0000-000000000000}"/>
          </ac:picMkLst>
        </pc:picChg>
      </pc:sldChg>
      <pc:sldChg chg="modSp mod">
        <pc:chgData name="Kreger, Christine" userId="07b08700-4580-4b2b-8f3c-b5ccee8dc705" providerId="ADAL" clId="{9C23FECB-1BB9-4062-AB79-8FA42CB5EC54}" dt="2025-01-22T18:19:34.975" v="40" actId="13238"/>
        <pc:sldMkLst>
          <pc:docMk/>
          <pc:sldMk cId="0" sldId="265"/>
        </pc:sldMkLst>
        <pc:graphicFrameChg chg="modGraphic">
          <ac:chgData name="Kreger, Christine" userId="07b08700-4580-4b2b-8f3c-b5ccee8dc705" providerId="ADAL" clId="{9C23FECB-1BB9-4062-AB79-8FA42CB5EC54}" dt="2025-01-22T18:19:34.975" v="40" actId="13238"/>
          <ac:graphicFrameMkLst>
            <pc:docMk/>
            <pc:sldMk cId="0" sldId="265"/>
            <ac:graphicFrameMk id="149" creationId="{00000000-0000-0000-0000-000000000000}"/>
          </ac:graphicFrameMkLst>
        </pc:graphicFrameChg>
      </pc:sldChg>
      <pc:sldChg chg="modSp mod">
        <pc:chgData name="Kreger, Christine" userId="07b08700-4580-4b2b-8f3c-b5ccee8dc705" providerId="ADAL" clId="{9C23FECB-1BB9-4062-AB79-8FA42CB5EC54}" dt="2025-01-22T18:25:59.121" v="381" actId="13244"/>
        <pc:sldMkLst>
          <pc:docMk/>
          <pc:sldMk cId="0" sldId="266"/>
        </pc:sldMkLst>
        <pc:spChg chg="ord">
          <ac:chgData name="Kreger, Christine" userId="07b08700-4580-4b2b-8f3c-b5ccee8dc705" providerId="ADAL" clId="{9C23FECB-1BB9-4062-AB79-8FA42CB5EC54}" dt="2025-01-22T18:25:56.018" v="380" actId="13244"/>
          <ac:spMkLst>
            <pc:docMk/>
            <pc:sldMk cId="0" sldId="266"/>
            <ac:spMk id="156" creationId="{00000000-0000-0000-0000-000000000000}"/>
          </ac:spMkLst>
        </pc:spChg>
        <pc:spChg chg="ord">
          <ac:chgData name="Kreger, Christine" userId="07b08700-4580-4b2b-8f3c-b5ccee8dc705" providerId="ADAL" clId="{9C23FECB-1BB9-4062-AB79-8FA42CB5EC54}" dt="2025-01-22T18:25:59.121" v="381" actId="13244"/>
          <ac:spMkLst>
            <pc:docMk/>
            <pc:sldMk cId="0" sldId="266"/>
            <ac:spMk id="157" creationId="{00000000-0000-0000-0000-000000000000}"/>
          </ac:spMkLst>
        </pc:spChg>
      </pc:sldChg>
      <pc:sldChg chg="modSp mod">
        <pc:chgData name="Kreger, Christine" userId="07b08700-4580-4b2b-8f3c-b5ccee8dc705" providerId="ADAL" clId="{9C23FECB-1BB9-4062-AB79-8FA42CB5EC54}" dt="2025-01-22T18:19:40.737" v="41" actId="13238"/>
        <pc:sldMkLst>
          <pc:docMk/>
          <pc:sldMk cId="0" sldId="267"/>
        </pc:sldMkLst>
        <pc:graphicFrameChg chg="modGraphic">
          <ac:chgData name="Kreger, Christine" userId="07b08700-4580-4b2b-8f3c-b5ccee8dc705" providerId="ADAL" clId="{9C23FECB-1BB9-4062-AB79-8FA42CB5EC54}" dt="2025-01-22T18:19:40.737" v="41" actId="13238"/>
          <ac:graphicFrameMkLst>
            <pc:docMk/>
            <pc:sldMk cId="0" sldId="267"/>
            <ac:graphicFrameMk id="163" creationId="{00000000-0000-0000-0000-000000000000}"/>
          </ac:graphicFrameMkLst>
        </pc:graphicFrameChg>
      </pc:sldChg>
      <pc:sldChg chg="modSp mod">
        <pc:chgData name="Kreger, Christine" userId="07b08700-4580-4b2b-8f3c-b5ccee8dc705" providerId="ADAL" clId="{9C23FECB-1BB9-4062-AB79-8FA42CB5EC54}" dt="2025-01-22T18:15:38.903" v="32" actId="962"/>
        <pc:sldMkLst>
          <pc:docMk/>
          <pc:sldMk cId="0" sldId="268"/>
        </pc:sldMkLst>
        <pc:picChg chg="mod">
          <ac:chgData name="Kreger, Christine" userId="07b08700-4580-4b2b-8f3c-b5ccee8dc705" providerId="ADAL" clId="{9C23FECB-1BB9-4062-AB79-8FA42CB5EC54}" dt="2025-01-22T18:15:13.323" v="30" actId="962"/>
          <ac:picMkLst>
            <pc:docMk/>
            <pc:sldMk cId="0" sldId="268"/>
            <ac:picMk id="169" creationId="{00000000-0000-0000-0000-000000000000}"/>
          </ac:picMkLst>
        </pc:picChg>
        <pc:picChg chg="mod">
          <ac:chgData name="Kreger, Christine" userId="07b08700-4580-4b2b-8f3c-b5ccee8dc705" providerId="ADAL" clId="{9C23FECB-1BB9-4062-AB79-8FA42CB5EC54}" dt="2025-01-22T18:15:38.903" v="32" actId="962"/>
          <ac:picMkLst>
            <pc:docMk/>
            <pc:sldMk cId="0" sldId="268"/>
            <ac:picMk id="170" creationId="{00000000-0000-0000-0000-000000000000}"/>
          </ac:picMkLst>
        </pc:picChg>
      </pc:sldChg>
      <pc:sldChg chg="addSp modSp mod">
        <pc:chgData name="Kreger, Christine" userId="07b08700-4580-4b2b-8f3c-b5ccee8dc705" providerId="ADAL" clId="{9C23FECB-1BB9-4062-AB79-8FA42CB5EC54}" dt="2025-01-22T18:22:10.614" v="338" actId="20577"/>
        <pc:sldMkLst>
          <pc:docMk/>
          <pc:sldMk cId="0" sldId="269"/>
        </pc:sldMkLst>
        <pc:spChg chg="add mod">
          <ac:chgData name="Kreger, Christine" userId="07b08700-4580-4b2b-8f3c-b5ccee8dc705" providerId="ADAL" clId="{9C23FECB-1BB9-4062-AB79-8FA42CB5EC54}" dt="2025-01-22T18:22:10.614" v="338" actId="20577"/>
          <ac:spMkLst>
            <pc:docMk/>
            <pc:sldMk cId="0" sldId="269"/>
            <ac:spMk id="2" creationId="{8EA4BD37-3EB5-92E7-2A60-A41F529CF9E1}"/>
          </ac:spMkLst>
        </pc:spChg>
        <pc:grpChg chg="mod">
          <ac:chgData name="Kreger, Christine" userId="07b08700-4580-4b2b-8f3c-b5ccee8dc705" providerId="ADAL" clId="{9C23FECB-1BB9-4062-AB79-8FA42CB5EC54}" dt="2025-01-22T18:16:44.727" v="34" actId="962"/>
          <ac:grpSpMkLst>
            <pc:docMk/>
            <pc:sldMk cId="0" sldId="269"/>
            <ac:grpSpMk id="175" creationId="{00000000-0000-0000-0000-000000000000}"/>
          </ac:grpSpMkLst>
        </pc:grpChg>
      </pc:sldChg>
      <pc:sldChg chg="addSp modSp mod">
        <pc:chgData name="Kreger, Christine" userId="07b08700-4580-4b2b-8f3c-b5ccee8dc705" providerId="ADAL" clId="{9C23FECB-1BB9-4062-AB79-8FA42CB5EC54}" dt="2025-01-22T18:26:30.815" v="439" actId="13244"/>
        <pc:sldMkLst>
          <pc:docMk/>
          <pc:sldMk cId="0" sldId="270"/>
        </pc:sldMkLst>
        <pc:spChg chg="add mod ord">
          <ac:chgData name="Kreger, Christine" userId="07b08700-4580-4b2b-8f3c-b5ccee8dc705" providerId="ADAL" clId="{9C23FECB-1BB9-4062-AB79-8FA42CB5EC54}" dt="2025-01-22T18:26:30.815" v="439" actId="13244"/>
          <ac:spMkLst>
            <pc:docMk/>
            <pc:sldMk cId="0" sldId="270"/>
            <ac:spMk id="2" creationId="{582B401D-81A3-B69C-1486-831798AE200D}"/>
          </ac:spMkLst>
        </pc:spChg>
        <pc:picChg chg="mod">
          <ac:chgData name="Kreger, Christine" userId="07b08700-4580-4b2b-8f3c-b5ccee8dc705" providerId="ADAL" clId="{9C23FECB-1BB9-4062-AB79-8FA42CB5EC54}" dt="2025-01-22T18:17:10.957" v="36" actId="962"/>
          <ac:picMkLst>
            <pc:docMk/>
            <pc:sldMk cId="0" sldId="270"/>
            <ac:picMk id="184" creationId="{00000000-0000-0000-0000-000000000000}"/>
          </ac:picMkLst>
        </pc:picChg>
      </pc:sldChg>
      <pc:sldChg chg="addSp modSp mod">
        <pc:chgData name="Kreger, Christine" userId="07b08700-4580-4b2b-8f3c-b5ccee8dc705" providerId="ADAL" clId="{9C23FECB-1BB9-4062-AB79-8FA42CB5EC54}" dt="2025-01-22T18:26:41.189" v="440" actId="13244"/>
        <pc:sldMkLst>
          <pc:docMk/>
          <pc:sldMk cId="0" sldId="271"/>
        </pc:sldMkLst>
        <pc:spChg chg="add mod ord">
          <ac:chgData name="Kreger, Christine" userId="07b08700-4580-4b2b-8f3c-b5ccee8dc705" providerId="ADAL" clId="{9C23FECB-1BB9-4062-AB79-8FA42CB5EC54}" dt="2025-01-22T18:26:41.189" v="440" actId="13244"/>
          <ac:spMkLst>
            <pc:docMk/>
            <pc:sldMk cId="0" sldId="271"/>
            <ac:spMk id="2" creationId="{2F9246AA-25D7-65E5-D809-189AC2AE15DD}"/>
          </ac:spMkLst>
        </pc:spChg>
        <pc:picChg chg="mod">
          <ac:chgData name="Kreger, Christine" userId="07b08700-4580-4b2b-8f3c-b5ccee8dc705" providerId="ADAL" clId="{9C23FECB-1BB9-4062-AB79-8FA42CB5EC54}" dt="2025-01-22T18:19:03.183" v="38" actId="962"/>
          <ac:picMkLst>
            <pc:docMk/>
            <pc:sldMk cId="0" sldId="271"/>
            <ac:picMk id="190" creationId="{00000000-0000-0000-0000-000000000000}"/>
          </ac:picMkLst>
        </pc:picChg>
      </pc:sldChg>
      <pc:sldChg chg="modSp mod">
        <pc:chgData name="Kreger, Christine" userId="07b08700-4580-4b2b-8f3c-b5ccee8dc705" providerId="ADAL" clId="{9C23FECB-1BB9-4062-AB79-8FA42CB5EC54}" dt="2025-01-22T18:19:07.041" v="39" actId="962"/>
        <pc:sldMkLst>
          <pc:docMk/>
          <pc:sldMk cId="0" sldId="274"/>
        </pc:sldMkLst>
        <pc:picChg chg="mod">
          <ac:chgData name="Kreger, Christine" userId="07b08700-4580-4b2b-8f3c-b5ccee8dc705" providerId="ADAL" clId="{9C23FECB-1BB9-4062-AB79-8FA42CB5EC54}" dt="2025-01-22T18:19:07.041" v="39" actId="962"/>
          <ac:picMkLst>
            <pc:docMk/>
            <pc:sldMk cId="0" sldId="274"/>
            <ac:picMk id="20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9433253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CK will transition to this slide after CSL in Session intro</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31457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6d9be4fc7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6d9be4fc7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 2 minutes Give  a minute to review Protective Factors</a:t>
            </a:r>
            <a:endParaRPr sz="1000"/>
          </a:p>
          <a:p>
            <a:pPr marL="0" lvl="0" indent="0" algn="l" rtl="0">
              <a:spcBef>
                <a:spcPts val="0"/>
              </a:spcBef>
              <a:spcAft>
                <a:spcPts val="0"/>
              </a:spcAft>
              <a:buNone/>
            </a:pPr>
            <a:endParaRPr sz="1000"/>
          </a:p>
          <a:p>
            <a:pPr marL="457200" lvl="0" indent="-292100" algn="l" rtl="0">
              <a:lnSpc>
                <a:spcPct val="115000"/>
              </a:lnSpc>
              <a:spcBef>
                <a:spcPts val="0"/>
              </a:spcBef>
              <a:spcAft>
                <a:spcPts val="0"/>
              </a:spcAft>
              <a:buClr>
                <a:srgbClr val="000000"/>
              </a:buClr>
              <a:buSzPts val="1000"/>
              <a:buFont typeface="Arial"/>
              <a:buChar char="●"/>
            </a:pPr>
            <a:r>
              <a:rPr lang="en" sz="1000"/>
              <a:t>What are your first impressions after reviewing the data?</a:t>
            </a:r>
            <a:endParaRPr/>
          </a:p>
        </p:txBody>
      </p:sp>
    </p:spTree>
    <p:extLst>
      <p:ext uri="{BB962C8B-B14F-4D97-AF65-F5344CB8AC3E}">
        <p14:creationId xmlns:p14="http://schemas.microsoft.com/office/powerpoint/2010/main" val="4293916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6d9be4fc7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6d9be4fc7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 minutes</a:t>
            </a:r>
            <a:endParaRPr/>
          </a:p>
          <a:p>
            <a:pPr marL="0" lvl="0" indent="0" algn="l" rtl="0">
              <a:spcBef>
                <a:spcPts val="0"/>
              </a:spcBef>
              <a:spcAft>
                <a:spcPts val="0"/>
              </a:spcAft>
              <a:buNone/>
            </a:pPr>
            <a:endParaRPr/>
          </a:p>
          <a:p>
            <a:pPr marL="0" lvl="0" indent="0" algn="l" rtl="0">
              <a:spcBef>
                <a:spcPts val="0"/>
              </a:spcBef>
              <a:spcAft>
                <a:spcPts val="0"/>
              </a:spcAft>
              <a:buNone/>
            </a:pPr>
            <a:r>
              <a:rPr lang="en"/>
              <a:t>Here are 6 of the original 8 recommendations from the report. We thought that these might resonate with libraries and library staff. Take a look and feel free to share thoughts and inpressions in chat.</a:t>
            </a:r>
            <a:endParaRPr/>
          </a:p>
          <a:p>
            <a:pPr marL="0" lvl="0" indent="0" algn="l" rtl="0">
              <a:spcBef>
                <a:spcPts val="0"/>
              </a:spcBef>
              <a:spcAft>
                <a:spcPts val="0"/>
              </a:spcAft>
              <a:buNone/>
            </a:pPr>
            <a:endParaRPr/>
          </a:p>
          <a:p>
            <a:pPr marL="0" lvl="0" indent="0" algn="l" rtl="0">
              <a:spcBef>
                <a:spcPts val="0"/>
              </a:spcBef>
              <a:spcAft>
                <a:spcPts val="0"/>
              </a:spcAft>
              <a:buNone/>
            </a:pPr>
            <a:r>
              <a:rPr lang="en"/>
              <a:t>Possibly turn on whiteboard and have them place a checkmark next to one that aligns with library mission/goal.</a:t>
            </a:r>
            <a:endParaRPr/>
          </a:p>
          <a:p>
            <a:pPr marL="0" lvl="0" indent="0" algn="l" rtl="0">
              <a:spcBef>
                <a:spcPts val="0"/>
              </a:spcBef>
              <a:spcAft>
                <a:spcPts val="0"/>
              </a:spcAft>
              <a:buNone/>
            </a:pPr>
            <a:endParaRPr/>
          </a:p>
          <a:p>
            <a:pPr marL="0" lvl="0" indent="0" algn="l" rtl="0">
              <a:spcBef>
                <a:spcPts val="0"/>
              </a:spcBef>
              <a:spcAft>
                <a:spcPts val="0"/>
              </a:spcAft>
              <a:buNone/>
            </a:pPr>
            <a:r>
              <a:rPr lang="en"/>
              <a:t>Keep these recommedations in mind as move into our next section. Cameron will share some of the things that the Pikes Peak LIbrary District as been doing...</a:t>
            </a:r>
            <a:endParaRPr/>
          </a:p>
          <a:p>
            <a:pPr marL="0" lvl="0" indent="0" algn="l" rtl="0">
              <a:spcBef>
                <a:spcPts val="0"/>
              </a:spcBef>
              <a:spcAft>
                <a:spcPts val="0"/>
              </a:spcAft>
              <a:buNone/>
            </a:pPr>
            <a:endParaRPr/>
          </a:p>
          <a:p>
            <a:pPr marL="0" lvl="0" indent="0" algn="l" rtl="0">
              <a:spcBef>
                <a:spcPts val="0"/>
              </a:spcBef>
              <a:spcAft>
                <a:spcPts val="0"/>
              </a:spcAft>
              <a:buNone/>
            </a:pPr>
            <a:r>
              <a:rPr lang="en"/>
              <a:t>Pick one to brainstorm?</a:t>
            </a:r>
            <a:endParaRPr/>
          </a:p>
        </p:txBody>
      </p:sp>
    </p:spTree>
    <p:extLst>
      <p:ext uri="{BB962C8B-B14F-4D97-AF65-F5344CB8AC3E}">
        <p14:creationId xmlns:p14="http://schemas.microsoft.com/office/powerpoint/2010/main" val="185972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116b0865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6116b0865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5-8 minutes</a:t>
            </a:r>
            <a:endParaRPr b="1">
              <a:solidFill>
                <a:srgbClr val="FF0000"/>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0000FF"/>
                </a:solidFill>
              </a:rPr>
              <a:t>Cameron</a:t>
            </a:r>
            <a:endParaRPr>
              <a:solidFill>
                <a:srgbClr val="0000FF"/>
              </a:solidFill>
            </a:endParaRPr>
          </a:p>
          <a:p>
            <a:pPr marL="0" lvl="0" indent="0" algn="l" rtl="0">
              <a:spcBef>
                <a:spcPts val="0"/>
              </a:spcBef>
              <a:spcAft>
                <a:spcPts val="0"/>
              </a:spcAft>
              <a:buNone/>
            </a:pPr>
            <a:endParaRPr>
              <a:solidFill>
                <a:srgbClr val="0000FF"/>
              </a:solidFill>
            </a:endParaRPr>
          </a:p>
          <a:p>
            <a:pPr marL="0" lvl="0" indent="0" algn="l" rtl="0">
              <a:spcBef>
                <a:spcPts val="0"/>
              </a:spcBef>
              <a:spcAft>
                <a:spcPts val="0"/>
              </a:spcAft>
              <a:buNone/>
            </a:pPr>
            <a:r>
              <a:rPr lang="en">
                <a:solidFill>
                  <a:srgbClr val="0000FF"/>
                </a:solidFill>
              </a:rPr>
              <a:t>[Story about why this work is important to me]</a:t>
            </a:r>
            <a:endParaRPr>
              <a:solidFill>
                <a:srgbClr val="0000FF"/>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a:t>We don't expect libraries to solve the problem, and we don't expect staff to become counselors...so what can we do?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This is a lot to take in, you don't have to read all of the research etc.</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a:t>Cameron share what PPLD does</a:t>
            </a:r>
            <a:endParaRPr/>
          </a:p>
          <a:p>
            <a:pPr marL="0" lvl="0" indent="0" algn="l" rtl="0">
              <a:lnSpc>
                <a:spcPct val="115000"/>
              </a:lnSpc>
              <a:spcBef>
                <a:spcPts val="0"/>
              </a:spcBef>
              <a:spcAft>
                <a:spcPts val="0"/>
              </a:spcAft>
              <a:buNone/>
            </a:pPr>
            <a:r>
              <a:rPr lang="en"/>
              <a:t>Levels from easy to more involved</a:t>
            </a:r>
            <a:endParaRPr/>
          </a:p>
          <a:p>
            <a:pPr marL="457200" lvl="0" indent="-298450" algn="l" rtl="0">
              <a:lnSpc>
                <a:spcPct val="115000"/>
              </a:lnSpc>
              <a:spcBef>
                <a:spcPts val="0"/>
              </a:spcBef>
              <a:spcAft>
                <a:spcPts val="0"/>
              </a:spcAft>
              <a:buSzPts val="1100"/>
              <a:buAutoNum type="arabicPeriod"/>
            </a:pPr>
            <a:r>
              <a:rPr lang="en"/>
              <a:t>Information Resources - Tough Topics Bookmark and Resource Guide</a:t>
            </a:r>
            <a:endParaRPr/>
          </a:p>
          <a:p>
            <a:pPr marL="914400" lvl="1" indent="-298450" algn="l" rtl="0">
              <a:lnSpc>
                <a:spcPct val="115000"/>
              </a:lnSpc>
              <a:spcBef>
                <a:spcPts val="0"/>
              </a:spcBef>
              <a:spcAft>
                <a:spcPts val="0"/>
              </a:spcAft>
              <a:buSzPts val="1100"/>
              <a:buAutoNum type="alphaLcPeriod"/>
            </a:pPr>
            <a:r>
              <a:rPr lang="en"/>
              <a:t>Easiest way to get involved, and everyone should be providing informational resources on teen mental health and difficult issues</a:t>
            </a:r>
            <a:endParaRPr/>
          </a:p>
          <a:p>
            <a:pPr marL="1371600" lvl="2" indent="-298450" algn="l" rtl="0">
              <a:lnSpc>
                <a:spcPct val="115000"/>
              </a:lnSpc>
              <a:spcBef>
                <a:spcPts val="0"/>
              </a:spcBef>
              <a:spcAft>
                <a:spcPts val="0"/>
              </a:spcAft>
              <a:buSzPts val="1100"/>
              <a:buAutoNum type="romanLcPeriod"/>
            </a:pPr>
            <a:r>
              <a:rPr lang="en"/>
              <a:t>Tough Topics bookmark led to Tough Topics Research Guide (research.ppld.org/toughtopics)</a:t>
            </a:r>
            <a:endParaRPr/>
          </a:p>
          <a:p>
            <a:pPr marL="1828800" lvl="3" indent="-298450" algn="l" rtl="0">
              <a:lnSpc>
                <a:spcPct val="115000"/>
              </a:lnSpc>
              <a:spcBef>
                <a:spcPts val="0"/>
              </a:spcBef>
              <a:spcAft>
                <a:spcPts val="0"/>
              </a:spcAft>
              <a:buSzPts val="1100"/>
              <a:buAutoNum type="arabicPeriod"/>
            </a:pPr>
            <a:r>
              <a:rPr lang="en"/>
              <a:t>Include local information for youth serving organizations and teen support networks. </a:t>
            </a:r>
            <a:endParaRPr/>
          </a:p>
          <a:p>
            <a:pPr marL="1828800" lvl="3" indent="-298450" algn="l" rtl="0">
              <a:lnSpc>
                <a:spcPct val="115000"/>
              </a:lnSpc>
              <a:spcBef>
                <a:spcPts val="0"/>
              </a:spcBef>
              <a:spcAft>
                <a:spcPts val="0"/>
              </a:spcAft>
              <a:buSzPts val="1100"/>
              <a:buAutoNum type="arabicPeriod"/>
            </a:pPr>
            <a:r>
              <a:rPr lang="en"/>
              <a:t>Guide averages 200 vists per month.</a:t>
            </a:r>
            <a:endParaRPr/>
          </a:p>
          <a:p>
            <a:pPr marL="1371600" lvl="2" indent="-298450" algn="l" rtl="0">
              <a:lnSpc>
                <a:spcPct val="115000"/>
              </a:lnSpc>
              <a:spcBef>
                <a:spcPts val="0"/>
              </a:spcBef>
              <a:spcAft>
                <a:spcPts val="0"/>
              </a:spcAft>
              <a:buSzPts val="1100"/>
              <a:buAutoNum type="romanLcPeriod"/>
            </a:pPr>
            <a:r>
              <a:rPr lang="en"/>
              <a:t>Booklists for fiction/non-fiction featuring characters living with mental illness</a:t>
            </a:r>
            <a:endParaRPr/>
          </a:p>
          <a:p>
            <a:pPr marL="457200" lvl="0" indent="-298450" algn="l" rtl="0">
              <a:lnSpc>
                <a:spcPct val="115000"/>
              </a:lnSpc>
              <a:spcBef>
                <a:spcPts val="0"/>
              </a:spcBef>
              <a:spcAft>
                <a:spcPts val="0"/>
              </a:spcAft>
              <a:buSzPts val="1100"/>
              <a:buAutoNum type="arabicPeriod"/>
            </a:pPr>
            <a:r>
              <a:rPr lang="en"/>
              <a:t>Partnerships</a:t>
            </a:r>
            <a:endParaRPr/>
          </a:p>
          <a:p>
            <a:pPr marL="914400" marR="0" lvl="0" indent="0" algn="l" rtl="0">
              <a:lnSpc>
                <a:spcPct val="115000"/>
              </a:lnSpc>
              <a:spcBef>
                <a:spcPts val="0"/>
              </a:spcBef>
              <a:spcAft>
                <a:spcPts val="0"/>
              </a:spcAft>
              <a:buNone/>
            </a:pPr>
            <a:endParaRPr/>
          </a:p>
          <a:p>
            <a:pPr marL="914400" lvl="1" indent="-298450" algn="l" rtl="0">
              <a:lnSpc>
                <a:spcPct val="115000"/>
              </a:lnSpc>
              <a:spcBef>
                <a:spcPts val="0"/>
              </a:spcBef>
              <a:spcAft>
                <a:spcPts val="0"/>
              </a:spcAft>
              <a:buSzPts val="1100"/>
              <a:buAutoNum type="alphaLcPeriod"/>
            </a:pPr>
            <a:r>
              <a:rPr lang="en"/>
              <a:t>El Paso County Youth Suicide Prevention Working Group</a:t>
            </a:r>
            <a:endParaRPr/>
          </a:p>
          <a:p>
            <a:pPr marL="1371600" lvl="2" indent="-298450" algn="l" rtl="0">
              <a:lnSpc>
                <a:spcPct val="115000"/>
              </a:lnSpc>
              <a:spcBef>
                <a:spcPts val="0"/>
              </a:spcBef>
              <a:spcAft>
                <a:spcPts val="0"/>
              </a:spcAft>
              <a:buSzPts val="1100"/>
              <a:buAutoNum type="romanLcPeriod"/>
            </a:pPr>
            <a:r>
              <a:rPr lang="en"/>
              <a:t>Even if your area doesn’t have a group like this, reach out to your public health department (can offer resources and statistics for your area)</a:t>
            </a:r>
            <a:endParaRPr/>
          </a:p>
          <a:p>
            <a:pPr marL="1371600" lvl="2" indent="-298450" algn="l" rtl="0">
              <a:lnSpc>
                <a:spcPct val="115000"/>
              </a:lnSpc>
              <a:spcBef>
                <a:spcPts val="0"/>
              </a:spcBef>
              <a:spcAft>
                <a:spcPts val="0"/>
              </a:spcAft>
              <a:buSzPts val="1100"/>
              <a:buAutoNum type="romanLcPeriod"/>
            </a:pPr>
            <a:r>
              <a:rPr lang="en"/>
              <a:t>Interdisplinary (School districts, public health, data scientists, behavioral health, etc).</a:t>
            </a:r>
            <a:endParaRPr/>
          </a:p>
          <a:p>
            <a:pPr marL="1828800" lvl="3" indent="-298450" algn="l" rtl="0">
              <a:lnSpc>
                <a:spcPct val="115000"/>
              </a:lnSpc>
              <a:spcBef>
                <a:spcPts val="0"/>
              </a:spcBef>
              <a:spcAft>
                <a:spcPts val="0"/>
              </a:spcAft>
              <a:buSzPts val="1100"/>
              <a:buAutoNum type="arabicPeriod"/>
            </a:pPr>
            <a:r>
              <a:rPr lang="en"/>
              <a:t>66 partner agencies and around 24 unaffiliated parents/community members.</a:t>
            </a:r>
            <a:endParaRPr/>
          </a:p>
          <a:p>
            <a:pPr marL="1828800" lvl="3" indent="-298450" algn="l" rtl="0">
              <a:lnSpc>
                <a:spcPct val="115000"/>
              </a:lnSpc>
              <a:spcBef>
                <a:spcPts val="0"/>
              </a:spcBef>
              <a:spcAft>
                <a:spcPts val="0"/>
              </a:spcAft>
              <a:buSzPts val="1100"/>
              <a:buAutoNum type="arabicPeriod"/>
            </a:pPr>
            <a:r>
              <a:rPr lang="en"/>
              <a:t>Trained over 160 youth pastors in Youth Mental Health First Aid</a:t>
            </a:r>
            <a:endParaRPr/>
          </a:p>
          <a:p>
            <a:pPr marL="1828800" lvl="3" indent="-298450" algn="l" rtl="0">
              <a:lnSpc>
                <a:spcPct val="115000"/>
              </a:lnSpc>
              <a:spcBef>
                <a:spcPts val="0"/>
              </a:spcBef>
              <a:spcAft>
                <a:spcPts val="0"/>
              </a:spcAft>
              <a:buSzPts val="1100"/>
              <a:buAutoNum type="arabicPeriod"/>
            </a:pPr>
            <a:r>
              <a:rPr lang="en"/>
              <a:t>Established school based resource network of all schools in El Paso County for information sharing and support</a:t>
            </a:r>
            <a:endParaRPr/>
          </a:p>
          <a:p>
            <a:pPr marL="1371600" lvl="2" indent="-298450" algn="l" rtl="0">
              <a:lnSpc>
                <a:spcPct val="115000"/>
              </a:lnSpc>
              <a:spcBef>
                <a:spcPts val="0"/>
              </a:spcBef>
              <a:spcAft>
                <a:spcPts val="0"/>
              </a:spcAft>
              <a:buSzPts val="1100"/>
              <a:buAutoNum type="romanLcPeriod"/>
            </a:pPr>
            <a:r>
              <a:rPr lang="en"/>
              <a:t>Picked up the tough topics guide as a main community resource.</a:t>
            </a:r>
            <a:endParaRPr/>
          </a:p>
          <a:p>
            <a:pPr marL="914400" lvl="1" indent="-298450" algn="l" rtl="0">
              <a:lnSpc>
                <a:spcPct val="115000"/>
              </a:lnSpc>
              <a:spcBef>
                <a:spcPts val="0"/>
              </a:spcBef>
              <a:spcAft>
                <a:spcPts val="0"/>
              </a:spcAft>
              <a:buSzPts val="1100"/>
              <a:buAutoNum type="alphaLcPeriod"/>
            </a:pPr>
            <a:r>
              <a:rPr lang="en"/>
              <a:t>NAMI - Below the Surface</a:t>
            </a:r>
            <a:endParaRPr/>
          </a:p>
          <a:p>
            <a:pPr marL="1371600" lvl="2" indent="-298450" algn="l" rtl="0">
              <a:lnSpc>
                <a:spcPct val="115000"/>
              </a:lnSpc>
              <a:spcBef>
                <a:spcPts val="0"/>
              </a:spcBef>
              <a:spcAft>
                <a:spcPts val="0"/>
              </a:spcAft>
              <a:buSzPts val="1100"/>
              <a:buAutoNum type="romanLcPeriod"/>
            </a:pPr>
            <a:r>
              <a:rPr lang="en"/>
              <a:t>Advertising campaign for the CO Crisis Service textline developed using teen focus groups.</a:t>
            </a:r>
            <a:endParaRPr/>
          </a:p>
          <a:p>
            <a:pPr marL="1828800" lvl="3" indent="-298450" algn="l" rtl="0">
              <a:lnSpc>
                <a:spcPct val="115000"/>
              </a:lnSpc>
              <a:spcBef>
                <a:spcPts val="0"/>
              </a:spcBef>
              <a:spcAft>
                <a:spcPts val="0"/>
              </a:spcAft>
              <a:buSzPts val="1100"/>
              <a:buAutoNum type="arabicPeriod"/>
            </a:pPr>
            <a:r>
              <a:rPr lang="en"/>
              <a:t>Succintly addresses many of the pressures teens face</a:t>
            </a:r>
            <a:endParaRPr/>
          </a:p>
          <a:p>
            <a:pPr marL="1371600" lvl="2" indent="-298450" algn="l" rtl="0">
              <a:lnSpc>
                <a:spcPct val="115000"/>
              </a:lnSpc>
              <a:spcBef>
                <a:spcPts val="0"/>
              </a:spcBef>
              <a:spcAft>
                <a:spcPts val="0"/>
              </a:spcAft>
              <a:buSzPts val="1100"/>
              <a:buAutoNum type="romanLcPeriod"/>
            </a:pPr>
            <a:r>
              <a:rPr lang="en"/>
              <a:t>Through the Work Group, connected with NAMI to bring Below the Surface to PPLD. First non-school in the county. </a:t>
            </a:r>
            <a:endParaRPr/>
          </a:p>
          <a:p>
            <a:pPr marL="1371600" lvl="2" indent="-298450" algn="l" rtl="0">
              <a:lnSpc>
                <a:spcPct val="115000"/>
              </a:lnSpc>
              <a:spcBef>
                <a:spcPts val="0"/>
              </a:spcBef>
              <a:spcAft>
                <a:spcPts val="0"/>
              </a:spcAft>
              <a:buSzPts val="1100"/>
              <a:buAutoNum type="romanLcPeriod"/>
            </a:pPr>
            <a:r>
              <a:rPr lang="en"/>
              <a:t>Campaign was picked up by the State. I invited the state program coordinator to present at CATS WW, if you would like more information on the campaign, I can provide you with her contact information.</a:t>
            </a:r>
            <a:endParaRPr/>
          </a:p>
          <a:p>
            <a:pPr marL="914400" lvl="1" indent="-298450" algn="l" rtl="0">
              <a:lnSpc>
                <a:spcPct val="115000"/>
              </a:lnSpc>
              <a:spcBef>
                <a:spcPts val="0"/>
              </a:spcBef>
              <a:spcAft>
                <a:spcPts val="0"/>
              </a:spcAft>
              <a:buSzPts val="1100"/>
              <a:buAutoNum type="alphaLcPeriod"/>
            </a:pPr>
            <a:r>
              <a:rPr lang="en"/>
              <a:t>National Safe Place</a:t>
            </a:r>
            <a:endParaRPr/>
          </a:p>
          <a:p>
            <a:pPr marL="1371600" lvl="2" indent="-298450" algn="l" rtl="0">
              <a:lnSpc>
                <a:spcPct val="115000"/>
              </a:lnSpc>
              <a:spcBef>
                <a:spcPts val="0"/>
              </a:spcBef>
              <a:spcAft>
                <a:spcPts val="0"/>
              </a:spcAft>
              <a:buSzPts val="1100"/>
              <a:buAutoNum type="romanLcPeriod"/>
            </a:pPr>
            <a:r>
              <a:rPr lang="en"/>
              <a:t>National program, long process</a:t>
            </a:r>
            <a:endParaRPr/>
          </a:p>
          <a:p>
            <a:pPr marL="0" lvl="0" indent="0" algn="l" rtl="0">
              <a:lnSpc>
                <a:spcPct val="115000"/>
              </a:lnSpc>
              <a:spcBef>
                <a:spcPts val="0"/>
              </a:spcBef>
              <a:spcAft>
                <a:spcPts val="0"/>
              </a:spcAft>
              <a:buNone/>
            </a:pPr>
            <a:endParaRPr/>
          </a:p>
          <a:p>
            <a:pPr marL="0" lvl="0" indent="0" algn="l" rtl="0">
              <a:spcBef>
                <a:spcPts val="0"/>
              </a:spcBef>
              <a:spcAft>
                <a:spcPts val="0"/>
              </a:spcAft>
              <a:buNone/>
            </a:pPr>
            <a:endParaRPr b="1"/>
          </a:p>
        </p:txBody>
      </p:sp>
    </p:spTree>
    <p:extLst>
      <p:ext uri="{BB962C8B-B14F-4D97-AF65-F5344CB8AC3E}">
        <p14:creationId xmlns:p14="http://schemas.microsoft.com/office/powerpoint/2010/main" val="672287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faf784f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faf784f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5-8 minutes</a:t>
            </a:r>
            <a:endParaRPr b="1">
              <a:solidFill>
                <a:srgbClr val="FF0000"/>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0000FF"/>
                </a:solidFill>
              </a:rPr>
              <a:t>Cameron</a:t>
            </a:r>
            <a:endParaRPr>
              <a:solidFill>
                <a:srgbClr val="0000FF"/>
              </a:solidFill>
            </a:endParaRPr>
          </a:p>
          <a:p>
            <a:pPr marL="0" lvl="0" indent="0" algn="l" rtl="0">
              <a:spcBef>
                <a:spcPts val="0"/>
              </a:spcBef>
              <a:spcAft>
                <a:spcPts val="0"/>
              </a:spcAft>
              <a:buNone/>
            </a:pPr>
            <a:endParaRPr>
              <a:solidFill>
                <a:srgbClr val="0000FF"/>
              </a:solidFill>
            </a:endParaRPr>
          </a:p>
          <a:p>
            <a:pPr marL="0" lvl="0" indent="0" algn="l" rtl="0">
              <a:spcBef>
                <a:spcPts val="0"/>
              </a:spcBef>
              <a:spcAft>
                <a:spcPts val="0"/>
              </a:spcAft>
              <a:buNone/>
            </a:pPr>
            <a:r>
              <a:rPr lang="en">
                <a:solidFill>
                  <a:srgbClr val="0000FF"/>
                </a:solidFill>
              </a:rPr>
              <a:t>[Story about why this work is important to me]</a:t>
            </a:r>
            <a:endParaRPr>
              <a:solidFill>
                <a:srgbClr val="0000FF"/>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a:t>We don't expect libraries to solve the problem, and we don't expect staff to become counselors...so what can we do?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This is a lot to take in, you don't have to read all of the research etc.</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a:t>Cameron share what PPLD does</a:t>
            </a:r>
            <a:endParaRPr/>
          </a:p>
          <a:p>
            <a:pPr marL="0" lvl="0" indent="0" algn="l" rtl="0">
              <a:lnSpc>
                <a:spcPct val="115000"/>
              </a:lnSpc>
              <a:spcBef>
                <a:spcPts val="0"/>
              </a:spcBef>
              <a:spcAft>
                <a:spcPts val="0"/>
              </a:spcAft>
              <a:buNone/>
            </a:pPr>
            <a:r>
              <a:rPr lang="en"/>
              <a:t>Levels from easy to more involved</a:t>
            </a:r>
            <a:endParaRPr/>
          </a:p>
          <a:p>
            <a:pPr marL="457200" lvl="0" indent="-298450" algn="l" rtl="0">
              <a:lnSpc>
                <a:spcPct val="115000"/>
              </a:lnSpc>
              <a:spcBef>
                <a:spcPts val="0"/>
              </a:spcBef>
              <a:spcAft>
                <a:spcPts val="0"/>
              </a:spcAft>
              <a:buSzPts val="1100"/>
              <a:buAutoNum type="arabicPeriod"/>
            </a:pPr>
            <a:r>
              <a:rPr lang="en"/>
              <a:t>Information Resources - Tough Topics Bookmark and Resource Guide</a:t>
            </a:r>
            <a:endParaRPr/>
          </a:p>
          <a:p>
            <a:pPr marL="914400" lvl="1" indent="-298450" algn="l" rtl="0">
              <a:lnSpc>
                <a:spcPct val="115000"/>
              </a:lnSpc>
              <a:spcBef>
                <a:spcPts val="0"/>
              </a:spcBef>
              <a:spcAft>
                <a:spcPts val="0"/>
              </a:spcAft>
              <a:buSzPts val="1100"/>
              <a:buAutoNum type="alphaLcPeriod"/>
            </a:pPr>
            <a:r>
              <a:rPr lang="en"/>
              <a:t>Easiest way to get involved, and everyone should be providing informational resources on teen mental health and difficult issues</a:t>
            </a:r>
            <a:endParaRPr/>
          </a:p>
          <a:p>
            <a:pPr marL="1371600" lvl="2" indent="-298450" algn="l" rtl="0">
              <a:lnSpc>
                <a:spcPct val="115000"/>
              </a:lnSpc>
              <a:spcBef>
                <a:spcPts val="0"/>
              </a:spcBef>
              <a:spcAft>
                <a:spcPts val="0"/>
              </a:spcAft>
              <a:buSzPts val="1100"/>
              <a:buAutoNum type="romanLcPeriod"/>
            </a:pPr>
            <a:r>
              <a:rPr lang="en"/>
              <a:t>Tough Topics bookmark led to Tough Topics Research Guide (research.ppld.org/toughtopics)</a:t>
            </a:r>
            <a:endParaRPr/>
          </a:p>
          <a:p>
            <a:pPr marL="1828800" lvl="3" indent="-298450" algn="l" rtl="0">
              <a:lnSpc>
                <a:spcPct val="115000"/>
              </a:lnSpc>
              <a:spcBef>
                <a:spcPts val="0"/>
              </a:spcBef>
              <a:spcAft>
                <a:spcPts val="0"/>
              </a:spcAft>
              <a:buSzPts val="1100"/>
              <a:buAutoNum type="arabicPeriod"/>
            </a:pPr>
            <a:r>
              <a:rPr lang="en"/>
              <a:t>Include local information for youth serving organizations and teen support networks. </a:t>
            </a:r>
            <a:endParaRPr/>
          </a:p>
          <a:p>
            <a:pPr marL="1828800" lvl="3" indent="-298450" algn="l" rtl="0">
              <a:lnSpc>
                <a:spcPct val="115000"/>
              </a:lnSpc>
              <a:spcBef>
                <a:spcPts val="0"/>
              </a:spcBef>
              <a:spcAft>
                <a:spcPts val="0"/>
              </a:spcAft>
              <a:buSzPts val="1100"/>
              <a:buAutoNum type="arabicPeriod"/>
            </a:pPr>
            <a:r>
              <a:rPr lang="en"/>
              <a:t>Guide averages 200 vists per month.</a:t>
            </a:r>
            <a:endParaRPr/>
          </a:p>
          <a:p>
            <a:pPr marL="1371600" lvl="2" indent="-298450" algn="l" rtl="0">
              <a:lnSpc>
                <a:spcPct val="115000"/>
              </a:lnSpc>
              <a:spcBef>
                <a:spcPts val="0"/>
              </a:spcBef>
              <a:spcAft>
                <a:spcPts val="0"/>
              </a:spcAft>
              <a:buSzPts val="1100"/>
              <a:buAutoNum type="romanLcPeriod"/>
            </a:pPr>
            <a:r>
              <a:rPr lang="en"/>
              <a:t>Booklists for fiction/non-fiction featuring characters living with mental illness</a:t>
            </a:r>
            <a:endParaRPr/>
          </a:p>
          <a:p>
            <a:pPr marL="457200" lvl="0" indent="-298450" algn="l" rtl="0">
              <a:lnSpc>
                <a:spcPct val="115000"/>
              </a:lnSpc>
              <a:spcBef>
                <a:spcPts val="0"/>
              </a:spcBef>
              <a:spcAft>
                <a:spcPts val="0"/>
              </a:spcAft>
              <a:buSzPts val="1100"/>
              <a:buAutoNum type="arabicPeriod"/>
            </a:pPr>
            <a:r>
              <a:rPr lang="en"/>
              <a:t>Partnerships</a:t>
            </a:r>
            <a:endParaRPr/>
          </a:p>
          <a:p>
            <a:pPr marL="914400" lvl="0" indent="0" algn="l" rtl="0">
              <a:lnSpc>
                <a:spcPct val="115000"/>
              </a:lnSpc>
              <a:spcBef>
                <a:spcPts val="0"/>
              </a:spcBef>
              <a:spcAft>
                <a:spcPts val="0"/>
              </a:spcAft>
              <a:buNone/>
            </a:pPr>
            <a:endParaRPr/>
          </a:p>
          <a:p>
            <a:pPr marL="914400" lvl="1" indent="-298450" algn="l" rtl="0">
              <a:lnSpc>
                <a:spcPct val="115000"/>
              </a:lnSpc>
              <a:spcBef>
                <a:spcPts val="0"/>
              </a:spcBef>
              <a:spcAft>
                <a:spcPts val="0"/>
              </a:spcAft>
              <a:buSzPts val="1100"/>
              <a:buAutoNum type="alphaLcPeriod"/>
            </a:pPr>
            <a:r>
              <a:rPr lang="en"/>
              <a:t>El Paso County Youth Suicide Prevention Working Group</a:t>
            </a:r>
            <a:endParaRPr/>
          </a:p>
          <a:p>
            <a:pPr marL="1371600" lvl="2" indent="-298450" algn="l" rtl="0">
              <a:lnSpc>
                <a:spcPct val="115000"/>
              </a:lnSpc>
              <a:spcBef>
                <a:spcPts val="0"/>
              </a:spcBef>
              <a:spcAft>
                <a:spcPts val="0"/>
              </a:spcAft>
              <a:buSzPts val="1100"/>
              <a:buAutoNum type="romanLcPeriod"/>
            </a:pPr>
            <a:r>
              <a:rPr lang="en"/>
              <a:t>Even if your area doesn’t have a group like this, reach out to your public health department (can offer resources and statistics for your area)</a:t>
            </a:r>
            <a:endParaRPr/>
          </a:p>
          <a:p>
            <a:pPr marL="1371600" lvl="2" indent="-298450" algn="l" rtl="0">
              <a:lnSpc>
                <a:spcPct val="115000"/>
              </a:lnSpc>
              <a:spcBef>
                <a:spcPts val="0"/>
              </a:spcBef>
              <a:spcAft>
                <a:spcPts val="0"/>
              </a:spcAft>
              <a:buSzPts val="1100"/>
              <a:buAutoNum type="romanLcPeriod"/>
            </a:pPr>
            <a:r>
              <a:rPr lang="en"/>
              <a:t>Interdisplinary (School districts, public health, data scientists, behavioral health, etc).</a:t>
            </a:r>
            <a:endParaRPr/>
          </a:p>
          <a:p>
            <a:pPr marL="1828800" lvl="3" indent="-298450" algn="l" rtl="0">
              <a:lnSpc>
                <a:spcPct val="115000"/>
              </a:lnSpc>
              <a:spcBef>
                <a:spcPts val="0"/>
              </a:spcBef>
              <a:spcAft>
                <a:spcPts val="0"/>
              </a:spcAft>
              <a:buSzPts val="1100"/>
              <a:buAutoNum type="arabicPeriod"/>
            </a:pPr>
            <a:r>
              <a:rPr lang="en"/>
              <a:t>66 partner agencies and around 24 unaffiliated parents/community members.</a:t>
            </a:r>
            <a:endParaRPr/>
          </a:p>
          <a:p>
            <a:pPr marL="1828800" lvl="3" indent="-298450" algn="l" rtl="0">
              <a:lnSpc>
                <a:spcPct val="115000"/>
              </a:lnSpc>
              <a:spcBef>
                <a:spcPts val="0"/>
              </a:spcBef>
              <a:spcAft>
                <a:spcPts val="0"/>
              </a:spcAft>
              <a:buSzPts val="1100"/>
              <a:buAutoNum type="arabicPeriod"/>
            </a:pPr>
            <a:r>
              <a:rPr lang="en"/>
              <a:t>Trained over 160 youth pastors in Youth Mental Health First Aid</a:t>
            </a:r>
            <a:endParaRPr/>
          </a:p>
          <a:p>
            <a:pPr marL="1828800" lvl="3" indent="-298450" algn="l" rtl="0">
              <a:lnSpc>
                <a:spcPct val="115000"/>
              </a:lnSpc>
              <a:spcBef>
                <a:spcPts val="0"/>
              </a:spcBef>
              <a:spcAft>
                <a:spcPts val="0"/>
              </a:spcAft>
              <a:buSzPts val="1100"/>
              <a:buAutoNum type="arabicPeriod"/>
            </a:pPr>
            <a:r>
              <a:rPr lang="en"/>
              <a:t>Established school based resource network of all schools in El Paso County for information sharing and support</a:t>
            </a:r>
            <a:endParaRPr/>
          </a:p>
          <a:p>
            <a:pPr marL="1371600" lvl="2" indent="-298450" algn="l" rtl="0">
              <a:lnSpc>
                <a:spcPct val="115000"/>
              </a:lnSpc>
              <a:spcBef>
                <a:spcPts val="0"/>
              </a:spcBef>
              <a:spcAft>
                <a:spcPts val="0"/>
              </a:spcAft>
              <a:buSzPts val="1100"/>
              <a:buAutoNum type="romanLcPeriod"/>
            </a:pPr>
            <a:r>
              <a:rPr lang="en"/>
              <a:t>Picked up the tough topics guide as a main community resource.</a:t>
            </a:r>
            <a:endParaRPr/>
          </a:p>
          <a:p>
            <a:pPr marL="914400" lvl="1" indent="-298450" algn="l" rtl="0">
              <a:lnSpc>
                <a:spcPct val="115000"/>
              </a:lnSpc>
              <a:spcBef>
                <a:spcPts val="0"/>
              </a:spcBef>
              <a:spcAft>
                <a:spcPts val="0"/>
              </a:spcAft>
              <a:buSzPts val="1100"/>
              <a:buAutoNum type="alphaLcPeriod"/>
            </a:pPr>
            <a:r>
              <a:rPr lang="en"/>
              <a:t>NAMI - Below the Surface</a:t>
            </a:r>
            <a:endParaRPr/>
          </a:p>
          <a:p>
            <a:pPr marL="1371600" lvl="2" indent="-298450" algn="l" rtl="0">
              <a:lnSpc>
                <a:spcPct val="115000"/>
              </a:lnSpc>
              <a:spcBef>
                <a:spcPts val="0"/>
              </a:spcBef>
              <a:spcAft>
                <a:spcPts val="0"/>
              </a:spcAft>
              <a:buSzPts val="1100"/>
              <a:buAutoNum type="romanLcPeriod"/>
            </a:pPr>
            <a:r>
              <a:rPr lang="en"/>
              <a:t>Advertising campaign for the CO Crisis Service textline developed using teen focus groups.</a:t>
            </a:r>
            <a:endParaRPr/>
          </a:p>
          <a:p>
            <a:pPr marL="1828800" lvl="3" indent="-298450" algn="l" rtl="0">
              <a:lnSpc>
                <a:spcPct val="115000"/>
              </a:lnSpc>
              <a:spcBef>
                <a:spcPts val="0"/>
              </a:spcBef>
              <a:spcAft>
                <a:spcPts val="0"/>
              </a:spcAft>
              <a:buSzPts val="1100"/>
              <a:buAutoNum type="arabicPeriod"/>
            </a:pPr>
            <a:r>
              <a:rPr lang="en"/>
              <a:t>Succintly addresses many of the pressures teens face</a:t>
            </a:r>
            <a:endParaRPr/>
          </a:p>
          <a:p>
            <a:pPr marL="1371600" lvl="2" indent="-298450" algn="l" rtl="0">
              <a:lnSpc>
                <a:spcPct val="115000"/>
              </a:lnSpc>
              <a:spcBef>
                <a:spcPts val="0"/>
              </a:spcBef>
              <a:spcAft>
                <a:spcPts val="0"/>
              </a:spcAft>
              <a:buSzPts val="1100"/>
              <a:buAutoNum type="romanLcPeriod"/>
            </a:pPr>
            <a:r>
              <a:rPr lang="en"/>
              <a:t>Through the Work Group, connected with NAMI to bring Below the Surface to PPLD. First non-school in the county. </a:t>
            </a:r>
            <a:endParaRPr/>
          </a:p>
          <a:p>
            <a:pPr marL="1371600" lvl="2" indent="-298450" algn="l" rtl="0">
              <a:lnSpc>
                <a:spcPct val="115000"/>
              </a:lnSpc>
              <a:spcBef>
                <a:spcPts val="0"/>
              </a:spcBef>
              <a:spcAft>
                <a:spcPts val="0"/>
              </a:spcAft>
              <a:buSzPts val="1100"/>
              <a:buAutoNum type="romanLcPeriod"/>
            </a:pPr>
            <a:r>
              <a:rPr lang="en"/>
              <a:t>Campaign was picked up by the State. I invited the state program coordinator to present at CATS WW, if you would like more information on the campaign, I can provide you with her contact information.</a:t>
            </a:r>
            <a:endParaRPr/>
          </a:p>
          <a:p>
            <a:pPr marL="914400" lvl="1" indent="-298450" algn="l" rtl="0">
              <a:lnSpc>
                <a:spcPct val="115000"/>
              </a:lnSpc>
              <a:spcBef>
                <a:spcPts val="0"/>
              </a:spcBef>
              <a:spcAft>
                <a:spcPts val="0"/>
              </a:spcAft>
              <a:buSzPts val="1100"/>
              <a:buAutoNum type="alphaLcPeriod"/>
            </a:pPr>
            <a:r>
              <a:rPr lang="en"/>
              <a:t>National Safe Place</a:t>
            </a:r>
            <a:endParaRPr/>
          </a:p>
          <a:p>
            <a:pPr marL="1371600" lvl="2" indent="-298450" algn="l" rtl="0">
              <a:lnSpc>
                <a:spcPct val="115000"/>
              </a:lnSpc>
              <a:spcBef>
                <a:spcPts val="0"/>
              </a:spcBef>
              <a:spcAft>
                <a:spcPts val="0"/>
              </a:spcAft>
              <a:buSzPts val="1100"/>
              <a:buAutoNum type="romanLcPeriod"/>
            </a:pPr>
            <a:r>
              <a:rPr lang="en"/>
              <a:t>National program, long process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95200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2b21c0a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2b21c0a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5-8 minutes</a:t>
            </a:r>
            <a:endParaRPr b="1">
              <a:solidFill>
                <a:srgbClr val="FF0000"/>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0000FF"/>
                </a:solidFill>
              </a:rPr>
              <a:t>Cameron</a:t>
            </a:r>
            <a:endParaRPr>
              <a:solidFill>
                <a:srgbClr val="0000FF"/>
              </a:solidFill>
            </a:endParaRPr>
          </a:p>
          <a:p>
            <a:pPr marL="0" lvl="0" indent="0" algn="l" rtl="0">
              <a:spcBef>
                <a:spcPts val="0"/>
              </a:spcBef>
              <a:spcAft>
                <a:spcPts val="0"/>
              </a:spcAft>
              <a:buNone/>
            </a:pPr>
            <a:endParaRPr>
              <a:solidFill>
                <a:srgbClr val="0000FF"/>
              </a:solidFill>
            </a:endParaRPr>
          </a:p>
          <a:p>
            <a:pPr marL="0" lvl="0" indent="0" algn="l" rtl="0">
              <a:spcBef>
                <a:spcPts val="0"/>
              </a:spcBef>
              <a:spcAft>
                <a:spcPts val="0"/>
              </a:spcAft>
              <a:buNone/>
            </a:pPr>
            <a:r>
              <a:rPr lang="en">
                <a:solidFill>
                  <a:srgbClr val="0000FF"/>
                </a:solidFill>
              </a:rPr>
              <a:t>[Story about why this work is important to me]</a:t>
            </a:r>
            <a:endParaRPr>
              <a:solidFill>
                <a:srgbClr val="0000FF"/>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a:t>We don't expect libraries to solve the problem, and we don't expect staff to become counselors...so what can we do?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This is a lot to take in, you don't have to read all of the research etc.</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a:t>Cameron share what PPLD does</a:t>
            </a:r>
            <a:endParaRPr/>
          </a:p>
          <a:p>
            <a:pPr marL="0" lvl="0" indent="0" algn="l" rtl="0">
              <a:lnSpc>
                <a:spcPct val="115000"/>
              </a:lnSpc>
              <a:spcBef>
                <a:spcPts val="0"/>
              </a:spcBef>
              <a:spcAft>
                <a:spcPts val="0"/>
              </a:spcAft>
              <a:buNone/>
            </a:pPr>
            <a:r>
              <a:rPr lang="en"/>
              <a:t>Levels from easy to more involved</a:t>
            </a:r>
            <a:endParaRPr/>
          </a:p>
          <a:p>
            <a:pPr marL="457200" lvl="0" indent="-298450" algn="l" rtl="0">
              <a:lnSpc>
                <a:spcPct val="115000"/>
              </a:lnSpc>
              <a:spcBef>
                <a:spcPts val="0"/>
              </a:spcBef>
              <a:spcAft>
                <a:spcPts val="0"/>
              </a:spcAft>
              <a:buSzPts val="1100"/>
              <a:buAutoNum type="arabicPeriod"/>
            </a:pPr>
            <a:r>
              <a:rPr lang="en"/>
              <a:t>Information Resources - Tough Topics Bookmark and Resource Guide</a:t>
            </a:r>
            <a:endParaRPr/>
          </a:p>
          <a:p>
            <a:pPr marL="914400" lvl="1" indent="-298450" algn="l" rtl="0">
              <a:lnSpc>
                <a:spcPct val="115000"/>
              </a:lnSpc>
              <a:spcBef>
                <a:spcPts val="0"/>
              </a:spcBef>
              <a:spcAft>
                <a:spcPts val="0"/>
              </a:spcAft>
              <a:buSzPts val="1100"/>
              <a:buAutoNum type="alphaLcPeriod"/>
            </a:pPr>
            <a:r>
              <a:rPr lang="en"/>
              <a:t>Easiest way to get involved, and everyone should be providing informational resources on teen mental health and difficult issues</a:t>
            </a:r>
            <a:endParaRPr/>
          </a:p>
          <a:p>
            <a:pPr marL="1371600" lvl="2" indent="-298450" algn="l" rtl="0">
              <a:lnSpc>
                <a:spcPct val="115000"/>
              </a:lnSpc>
              <a:spcBef>
                <a:spcPts val="0"/>
              </a:spcBef>
              <a:spcAft>
                <a:spcPts val="0"/>
              </a:spcAft>
              <a:buSzPts val="1100"/>
              <a:buAutoNum type="romanLcPeriod"/>
            </a:pPr>
            <a:r>
              <a:rPr lang="en"/>
              <a:t>Tough Topics bookmark led to Tough Topics Research Guide (research.ppld.org/toughtopics)</a:t>
            </a:r>
            <a:endParaRPr/>
          </a:p>
          <a:p>
            <a:pPr marL="1828800" lvl="3" indent="-298450" algn="l" rtl="0">
              <a:lnSpc>
                <a:spcPct val="115000"/>
              </a:lnSpc>
              <a:spcBef>
                <a:spcPts val="0"/>
              </a:spcBef>
              <a:spcAft>
                <a:spcPts val="0"/>
              </a:spcAft>
              <a:buSzPts val="1100"/>
              <a:buAutoNum type="arabicPeriod"/>
            </a:pPr>
            <a:r>
              <a:rPr lang="en"/>
              <a:t>Include local information for youth serving organizations and teen support networks. </a:t>
            </a:r>
            <a:endParaRPr/>
          </a:p>
          <a:p>
            <a:pPr marL="1828800" lvl="3" indent="-298450" algn="l" rtl="0">
              <a:lnSpc>
                <a:spcPct val="115000"/>
              </a:lnSpc>
              <a:spcBef>
                <a:spcPts val="0"/>
              </a:spcBef>
              <a:spcAft>
                <a:spcPts val="0"/>
              </a:spcAft>
              <a:buSzPts val="1100"/>
              <a:buAutoNum type="arabicPeriod"/>
            </a:pPr>
            <a:r>
              <a:rPr lang="en"/>
              <a:t>Guide averages 200 vists per month.</a:t>
            </a:r>
            <a:endParaRPr/>
          </a:p>
          <a:p>
            <a:pPr marL="1371600" lvl="2" indent="-298450" algn="l" rtl="0">
              <a:lnSpc>
                <a:spcPct val="115000"/>
              </a:lnSpc>
              <a:spcBef>
                <a:spcPts val="0"/>
              </a:spcBef>
              <a:spcAft>
                <a:spcPts val="0"/>
              </a:spcAft>
              <a:buSzPts val="1100"/>
              <a:buAutoNum type="romanLcPeriod"/>
            </a:pPr>
            <a:r>
              <a:rPr lang="en"/>
              <a:t>Booklists for fiction/non-fiction featuring characters living with mental illness</a:t>
            </a:r>
            <a:endParaRPr/>
          </a:p>
          <a:p>
            <a:pPr marL="457200" lvl="0" indent="-298450" algn="l" rtl="0">
              <a:lnSpc>
                <a:spcPct val="115000"/>
              </a:lnSpc>
              <a:spcBef>
                <a:spcPts val="0"/>
              </a:spcBef>
              <a:spcAft>
                <a:spcPts val="0"/>
              </a:spcAft>
              <a:buSzPts val="1100"/>
              <a:buAutoNum type="arabicPeriod"/>
            </a:pPr>
            <a:r>
              <a:rPr lang="en"/>
              <a:t>Partnerships</a:t>
            </a:r>
            <a:endParaRPr/>
          </a:p>
          <a:p>
            <a:pPr marL="914400" lvl="0" indent="0" algn="l" rtl="0">
              <a:lnSpc>
                <a:spcPct val="115000"/>
              </a:lnSpc>
              <a:spcBef>
                <a:spcPts val="0"/>
              </a:spcBef>
              <a:spcAft>
                <a:spcPts val="0"/>
              </a:spcAft>
              <a:buNone/>
            </a:pPr>
            <a:endParaRPr/>
          </a:p>
          <a:p>
            <a:pPr marL="914400" lvl="1" indent="-298450" algn="l" rtl="0">
              <a:lnSpc>
                <a:spcPct val="115000"/>
              </a:lnSpc>
              <a:spcBef>
                <a:spcPts val="0"/>
              </a:spcBef>
              <a:spcAft>
                <a:spcPts val="0"/>
              </a:spcAft>
              <a:buSzPts val="1100"/>
              <a:buAutoNum type="alphaLcPeriod"/>
            </a:pPr>
            <a:r>
              <a:rPr lang="en"/>
              <a:t>El Paso County Youth Suicide Prevention Working Group</a:t>
            </a:r>
            <a:endParaRPr/>
          </a:p>
          <a:p>
            <a:pPr marL="1371600" lvl="2" indent="-298450" algn="l" rtl="0">
              <a:lnSpc>
                <a:spcPct val="115000"/>
              </a:lnSpc>
              <a:spcBef>
                <a:spcPts val="0"/>
              </a:spcBef>
              <a:spcAft>
                <a:spcPts val="0"/>
              </a:spcAft>
              <a:buSzPts val="1100"/>
              <a:buAutoNum type="romanLcPeriod"/>
            </a:pPr>
            <a:r>
              <a:rPr lang="en"/>
              <a:t>Even if your area doesn’t have a group like this, reach out to your public health department (can offer resources and statistics for your area)</a:t>
            </a:r>
            <a:endParaRPr/>
          </a:p>
          <a:p>
            <a:pPr marL="1371600" lvl="2" indent="-298450" algn="l" rtl="0">
              <a:lnSpc>
                <a:spcPct val="115000"/>
              </a:lnSpc>
              <a:spcBef>
                <a:spcPts val="0"/>
              </a:spcBef>
              <a:spcAft>
                <a:spcPts val="0"/>
              </a:spcAft>
              <a:buSzPts val="1100"/>
              <a:buAutoNum type="romanLcPeriod"/>
            </a:pPr>
            <a:r>
              <a:rPr lang="en"/>
              <a:t>Interdisplinary (School districts, public health, data scientists, behavioral health, etc).</a:t>
            </a:r>
            <a:endParaRPr/>
          </a:p>
          <a:p>
            <a:pPr marL="1828800" lvl="3" indent="-298450" algn="l" rtl="0">
              <a:lnSpc>
                <a:spcPct val="115000"/>
              </a:lnSpc>
              <a:spcBef>
                <a:spcPts val="0"/>
              </a:spcBef>
              <a:spcAft>
                <a:spcPts val="0"/>
              </a:spcAft>
              <a:buSzPts val="1100"/>
              <a:buAutoNum type="arabicPeriod"/>
            </a:pPr>
            <a:r>
              <a:rPr lang="en"/>
              <a:t>66 partner agencies and around 24 unaffiliated parents/community members.</a:t>
            </a:r>
            <a:endParaRPr/>
          </a:p>
          <a:p>
            <a:pPr marL="1828800" lvl="3" indent="-298450" algn="l" rtl="0">
              <a:lnSpc>
                <a:spcPct val="115000"/>
              </a:lnSpc>
              <a:spcBef>
                <a:spcPts val="0"/>
              </a:spcBef>
              <a:spcAft>
                <a:spcPts val="0"/>
              </a:spcAft>
              <a:buSzPts val="1100"/>
              <a:buAutoNum type="arabicPeriod"/>
            </a:pPr>
            <a:r>
              <a:rPr lang="en"/>
              <a:t>Trained over 160 youth pastors in Youth Mental Health First Aid</a:t>
            </a:r>
            <a:endParaRPr/>
          </a:p>
          <a:p>
            <a:pPr marL="1828800" lvl="3" indent="-298450" algn="l" rtl="0">
              <a:lnSpc>
                <a:spcPct val="115000"/>
              </a:lnSpc>
              <a:spcBef>
                <a:spcPts val="0"/>
              </a:spcBef>
              <a:spcAft>
                <a:spcPts val="0"/>
              </a:spcAft>
              <a:buSzPts val="1100"/>
              <a:buAutoNum type="arabicPeriod"/>
            </a:pPr>
            <a:r>
              <a:rPr lang="en"/>
              <a:t>Established school based resource network of all schools in El Paso County for information sharing and support</a:t>
            </a:r>
            <a:endParaRPr/>
          </a:p>
          <a:p>
            <a:pPr marL="1371600" lvl="2" indent="-298450" algn="l" rtl="0">
              <a:lnSpc>
                <a:spcPct val="115000"/>
              </a:lnSpc>
              <a:spcBef>
                <a:spcPts val="0"/>
              </a:spcBef>
              <a:spcAft>
                <a:spcPts val="0"/>
              </a:spcAft>
              <a:buSzPts val="1100"/>
              <a:buAutoNum type="romanLcPeriod"/>
            </a:pPr>
            <a:r>
              <a:rPr lang="en"/>
              <a:t>Picked up the tough topics guide as a main community resource.</a:t>
            </a:r>
            <a:endParaRPr/>
          </a:p>
          <a:p>
            <a:pPr marL="914400" lvl="1" indent="-298450" algn="l" rtl="0">
              <a:lnSpc>
                <a:spcPct val="115000"/>
              </a:lnSpc>
              <a:spcBef>
                <a:spcPts val="0"/>
              </a:spcBef>
              <a:spcAft>
                <a:spcPts val="0"/>
              </a:spcAft>
              <a:buSzPts val="1100"/>
              <a:buAutoNum type="alphaLcPeriod"/>
            </a:pPr>
            <a:r>
              <a:rPr lang="en"/>
              <a:t>NAMI - Below the Surface</a:t>
            </a:r>
            <a:endParaRPr/>
          </a:p>
          <a:p>
            <a:pPr marL="1371600" lvl="2" indent="-298450" algn="l" rtl="0">
              <a:lnSpc>
                <a:spcPct val="115000"/>
              </a:lnSpc>
              <a:spcBef>
                <a:spcPts val="0"/>
              </a:spcBef>
              <a:spcAft>
                <a:spcPts val="0"/>
              </a:spcAft>
              <a:buSzPts val="1100"/>
              <a:buAutoNum type="romanLcPeriod"/>
            </a:pPr>
            <a:r>
              <a:rPr lang="en"/>
              <a:t>Advertising campaign for the CO Crisis Service textline developed using teen focus groups.</a:t>
            </a:r>
            <a:endParaRPr/>
          </a:p>
          <a:p>
            <a:pPr marL="1828800" lvl="3" indent="-298450" algn="l" rtl="0">
              <a:lnSpc>
                <a:spcPct val="115000"/>
              </a:lnSpc>
              <a:spcBef>
                <a:spcPts val="0"/>
              </a:spcBef>
              <a:spcAft>
                <a:spcPts val="0"/>
              </a:spcAft>
              <a:buSzPts val="1100"/>
              <a:buAutoNum type="arabicPeriod"/>
            </a:pPr>
            <a:r>
              <a:rPr lang="en"/>
              <a:t>Succintly addresses many of the pressures teens face</a:t>
            </a:r>
            <a:endParaRPr/>
          </a:p>
          <a:p>
            <a:pPr marL="1371600" lvl="2" indent="-298450" algn="l" rtl="0">
              <a:lnSpc>
                <a:spcPct val="115000"/>
              </a:lnSpc>
              <a:spcBef>
                <a:spcPts val="0"/>
              </a:spcBef>
              <a:spcAft>
                <a:spcPts val="0"/>
              </a:spcAft>
              <a:buSzPts val="1100"/>
              <a:buAutoNum type="romanLcPeriod"/>
            </a:pPr>
            <a:r>
              <a:rPr lang="en"/>
              <a:t>Through the Work Group, connected with NAMI to bring Below the Surface to PPLD. First non-school in the county. </a:t>
            </a:r>
            <a:endParaRPr/>
          </a:p>
          <a:p>
            <a:pPr marL="1371600" lvl="2" indent="-298450" algn="l" rtl="0">
              <a:lnSpc>
                <a:spcPct val="115000"/>
              </a:lnSpc>
              <a:spcBef>
                <a:spcPts val="0"/>
              </a:spcBef>
              <a:spcAft>
                <a:spcPts val="0"/>
              </a:spcAft>
              <a:buSzPts val="1100"/>
              <a:buAutoNum type="romanLcPeriod"/>
            </a:pPr>
            <a:r>
              <a:rPr lang="en"/>
              <a:t>Campaign was picked up by the State. I invited the state program coordinator to present at CATS WW, if you would like more information on the campaign, I can provide you with her contact information.</a:t>
            </a:r>
            <a:endParaRPr/>
          </a:p>
          <a:p>
            <a:pPr marL="914400" lvl="1" indent="-298450" algn="l" rtl="0">
              <a:lnSpc>
                <a:spcPct val="115000"/>
              </a:lnSpc>
              <a:spcBef>
                <a:spcPts val="0"/>
              </a:spcBef>
              <a:spcAft>
                <a:spcPts val="0"/>
              </a:spcAft>
              <a:buSzPts val="1100"/>
              <a:buAutoNum type="alphaLcPeriod"/>
            </a:pPr>
            <a:r>
              <a:rPr lang="en"/>
              <a:t>National Safe Place</a:t>
            </a:r>
            <a:endParaRPr/>
          </a:p>
          <a:p>
            <a:pPr marL="1371600" lvl="2" indent="-298450" algn="l" rtl="0">
              <a:lnSpc>
                <a:spcPct val="115000"/>
              </a:lnSpc>
              <a:spcBef>
                <a:spcPts val="0"/>
              </a:spcBef>
              <a:spcAft>
                <a:spcPts val="0"/>
              </a:spcAft>
              <a:buSzPts val="1100"/>
              <a:buAutoNum type="romanLcPeriod"/>
            </a:pPr>
            <a:r>
              <a:rPr lang="en"/>
              <a:t>National program, long process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31393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62a2555f7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62a2555f7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0000"/>
                </a:solidFill>
              </a:rPr>
              <a:t>5-8 minutes</a:t>
            </a:r>
            <a:endParaRPr b="1" dirty="0">
              <a:solidFill>
                <a:srgbClr val="FF0000"/>
              </a:solidFill>
            </a:endParaRPr>
          </a:p>
          <a:p>
            <a:pPr marL="0" lvl="0" indent="0" algn="l" rtl="0">
              <a:spcBef>
                <a:spcPts val="0"/>
              </a:spcBef>
              <a:spcAft>
                <a:spcPts val="0"/>
              </a:spcAft>
              <a:buNone/>
            </a:pPr>
            <a:r>
              <a:rPr lang="en" dirty="0"/>
              <a:t>https://www.namicoloradosprings.org/below-the-surface---colorado-crisis-text-line.html</a:t>
            </a:r>
            <a:endParaRPr dirty="0"/>
          </a:p>
          <a:p>
            <a:pPr marL="0" lvl="0" indent="0" algn="l" rtl="0">
              <a:spcBef>
                <a:spcPts val="0"/>
              </a:spcBef>
              <a:spcAft>
                <a:spcPts val="0"/>
              </a:spcAft>
              <a:buNone/>
            </a:pPr>
            <a:r>
              <a:rPr lang="en" dirty="0">
                <a:solidFill>
                  <a:srgbClr val="0000FF"/>
                </a:solidFill>
              </a:rPr>
              <a:t>Cameron</a:t>
            </a:r>
            <a:endParaRPr dirty="0">
              <a:solidFill>
                <a:srgbClr val="0000FF"/>
              </a:solidFill>
            </a:endParaRPr>
          </a:p>
          <a:p>
            <a:pPr marL="0" lvl="0" indent="0" algn="l" rtl="0">
              <a:spcBef>
                <a:spcPts val="0"/>
              </a:spcBef>
              <a:spcAft>
                <a:spcPts val="0"/>
              </a:spcAft>
              <a:buNone/>
            </a:pPr>
            <a:endParaRPr dirty="0">
              <a:solidFill>
                <a:srgbClr val="0000FF"/>
              </a:solidFill>
            </a:endParaRPr>
          </a:p>
          <a:p>
            <a:pPr marL="0" lvl="0" indent="0" algn="l" rtl="0">
              <a:spcBef>
                <a:spcPts val="0"/>
              </a:spcBef>
              <a:spcAft>
                <a:spcPts val="0"/>
              </a:spcAft>
              <a:buNone/>
            </a:pPr>
            <a:r>
              <a:rPr lang="en" dirty="0">
                <a:solidFill>
                  <a:srgbClr val="0000FF"/>
                </a:solidFill>
              </a:rPr>
              <a:t>[Story about why this work is important to me]</a:t>
            </a:r>
            <a:endParaRPr dirty="0">
              <a:solidFill>
                <a:srgbClr val="0000FF"/>
              </a:solidFill>
            </a:endParaRPr>
          </a:p>
          <a:p>
            <a:pPr marL="0" lvl="0" indent="0" algn="l" rtl="0">
              <a:spcBef>
                <a:spcPts val="0"/>
              </a:spcBef>
              <a:spcAft>
                <a:spcPts val="0"/>
              </a:spcAft>
              <a:buNone/>
            </a:pPr>
            <a:endParaRPr dirty="0"/>
          </a:p>
          <a:p>
            <a:pPr marL="0" lvl="0" indent="0" algn="l" rtl="0">
              <a:lnSpc>
                <a:spcPct val="115000"/>
              </a:lnSpc>
              <a:spcBef>
                <a:spcPts val="0"/>
              </a:spcBef>
              <a:spcAft>
                <a:spcPts val="0"/>
              </a:spcAft>
              <a:buNone/>
            </a:pPr>
            <a:r>
              <a:rPr lang="en" dirty="0"/>
              <a:t>We don't expect libraries to solve the problem, and we don't expect staff to become counselors...so what can we do? </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 dirty="0"/>
              <a:t>This is a lot to take in, you don't have to read all of the research etc.</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None/>
            </a:pPr>
            <a:r>
              <a:rPr lang="en" dirty="0"/>
              <a:t>Cameron share what PPLD does</a:t>
            </a:r>
            <a:endParaRPr dirty="0"/>
          </a:p>
          <a:p>
            <a:pPr marL="0" lvl="0" indent="0" algn="l" rtl="0">
              <a:lnSpc>
                <a:spcPct val="115000"/>
              </a:lnSpc>
              <a:spcBef>
                <a:spcPts val="0"/>
              </a:spcBef>
              <a:spcAft>
                <a:spcPts val="0"/>
              </a:spcAft>
              <a:buNone/>
            </a:pPr>
            <a:r>
              <a:rPr lang="en" dirty="0"/>
              <a:t>Levels from easy to more involved</a:t>
            </a:r>
            <a:endParaRPr dirty="0"/>
          </a:p>
          <a:p>
            <a:pPr marL="457200" lvl="0" indent="-298450" algn="l" rtl="0">
              <a:lnSpc>
                <a:spcPct val="115000"/>
              </a:lnSpc>
              <a:spcBef>
                <a:spcPts val="0"/>
              </a:spcBef>
              <a:spcAft>
                <a:spcPts val="0"/>
              </a:spcAft>
              <a:buSzPts val="1100"/>
              <a:buAutoNum type="arabicPeriod"/>
            </a:pPr>
            <a:r>
              <a:rPr lang="en" dirty="0"/>
              <a:t>Information Resources - Tough Topics Bookmark and Resource Guide</a:t>
            </a:r>
            <a:endParaRPr dirty="0"/>
          </a:p>
          <a:p>
            <a:pPr marL="914400" lvl="1" indent="-298450" algn="l" rtl="0">
              <a:lnSpc>
                <a:spcPct val="115000"/>
              </a:lnSpc>
              <a:spcBef>
                <a:spcPts val="0"/>
              </a:spcBef>
              <a:spcAft>
                <a:spcPts val="0"/>
              </a:spcAft>
              <a:buSzPts val="1100"/>
              <a:buAutoNum type="alphaLcPeriod"/>
            </a:pPr>
            <a:r>
              <a:rPr lang="en" dirty="0"/>
              <a:t>Easiest way to get involved, and everyone should be providing informational resources on teen mental health and difficult issues</a:t>
            </a:r>
            <a:endParaRPr dirty="0"/>
          </a:p>
          <a:p>
            <a:pPr marL="1371600" lvl="2" indent="-298450" algn="l" rtl="0">
              <a:lnSpc>
                <a:spcPct val="115000"/>
              </a:lnSpc>
              <a:spcBef>
                <a:spcPts val="0"/>
              </a:spcBef>
              <a:spcAft>
                <a:spcPts val="0"/>
              </a:spcAft>
              <a:buSzPts val="1100"/>
              <a:buAutoNum type="romanLcPeriod"/>
            </a:pPr>
            <a:r>
              <a:rPr lang="en" dirty="0"/>
              <a:t>Tough Topics bookmark led to Tough Topics Research Guide (research.ppld.org/toughtopics)</a:t>
            </a:r>
            <a:endParaRPr dirty="0"/>
          </a:p>
          <a:p>
            <a:pPr marL="1828800" lvl="3" indent="-298450" algn="l" rtl="0">
              <a:lnSpc>
                <a:spcPct val="115000"/>
              </a:lnSpc>
              <a:spcBef>
                <a:spcPts val="0"/>
              </a:spcBef>
              <a:spcAft>
                <a:spcPts val="0"/>
              </a:spcAft>
              <a:buSzPts val="1100"/>
              <a:buAutoNum type="arabicPeriod"/>
            </a:pPr>
            <a:r>
              <a:rPr lang="en" dirty="0"/>
              <a:t>Include local information for youth serving organizations and teen support networks. </a:t>
            </a:r>
            <a:endParaRPr dirty="0"/>
          </a:p>
          <a:p>
            <a:pPr marL="1828800" lvl="3" indent="-298450" algn="l" rtl="0">
              <a:lnSpc>
                <a:spcPct val="115000"/>
              </a:lnSpc>
              <a:spcBef>
                <a:spcPts val="0"/>
              </a:spcBef>
              <a:spcAft>
                <a:spcPts val="0"/>
              </a:spcAft>
              <a:buSzPts val="1100"/>
              <a:buAutoNum type="arabicPeriod"/>
            </a:pPr>
            <a:r>
              <a:rPr lang="en" dirty="0"/>
              <a:t>Guide averages 200 vists per month.</a:t>
            </a:r>
            <a:endParaRPr dirty="0"/>
          </a:p>
          <a:p>
            <a:pPr marL="1371600" lvl="2" indent="-298450" algn="l" rtl="0">
              <a:lnSpc>
                <a:spcPct val="115000"/>
              </a:lnSpc>
              <a:spcBef>
                <a:spcPts val="0"/>
              </a:spcBef>
              <a:spcAft>
                <a:spcPts val="0"/>
              </a:spcAft>
              <a:buSzPts val="1100"/>
              <a:buAutoNum type="romanLcPeriod"/>
            </a:pPr>
            <a:r>
              <a:rPr lang="en" dirty="0"/>
              <a:t>Booklists for fiction/non-fiction featuring characters living with mental illness</a:t>
            </a:r>
            <a:endParaRPr dirty="0"/>
          </a:p>
          <a:p>
            <a:pPr marL="457200" lvl="0" indent="-298450" algn="l" rtl="0">
              <a:lnSpc>
                <a:spcPct val="115000"/>
              </a:lnSpc>
              <a:spcBef>
                <a:spcPts val="0"/>
              </a:spcBef>
              <a:spcAft>
                <a:spcPts val="0"/>
              </a:spcAft>
              <a:buSzPts val="1100"/>
              <a:buAutoNum type="arabicPeriod"/>
            </a:pPr>
            <a:r>
              <a:rPr lang="en" dirty="0"/>
              <a:t>Partnerships</a:t>
            </a:r>
            <a:endParaRPr dirty="0"/>
          </a:p>
          <a:p>
            <a:pPr marL="914400" lvl="0" indent="0" algn="l" rtl="0">
              <a:lnSpc>
                <a:spcPct val="115000"/>
              </a:lnSpc>
              <a:spcBef>
                <a:spcPts val="0"/>
              </a:spcBef>
              <a:spcAft>
                <a:spcPts val="0"/>
              </a:spcAft>
              <a:buNone/>
            </a:pPr>
            <a:endParaRPr dirty="0"/>
          </a:p>
          <a:p>
            <a:pPr marL="914400" lvl="1" indent="-298450" algn="l" rtl="0">
              <a:lnSpc>
                <a:spcPct val="115000"/>
              </a:lnSpc>
              <a:spcBef>
                <a:spcPts val="0"/>
              </a:spcBef>
              <a:spcAft>
                <a:spcPts val="0"/>
              </a:spcAft>
              <a:buSzPts val="1100"/>
              <a:buAutoNum type="alphaLcPeriod"/>
            </a:pPr>
            <a:r>
              <a:rPr lang="en" dirty="0"/>
              <a:t>El Paso County Youth Suicide Prevention Working Group</a:t>
            </a:r>
            <a:endParaRPr dirty="0"/>
          </a:p>
          <a:p>
            <a:pPr marL="1371600" lvl="2" indent="-298450" algn="l" rtl="0">
              <a:lnSpc>
                <a:spcPct val="115000"/>
              </a:lnSpc>
              <a:spcBef>
                <a:spcPts val="0"/>
              </a:spcBef>
              <a:spcAft>
                <a:spcPts val="0"/>
              </a:spcAft>
              <a:buSzPts val="1100"/>
              <a:buAutoNum type="romanLcPeriod"/>
            </a:pPr>
            <a:r>
              <a:rPr lang="en" dirty="0"/>
              <a:t>Even if your area doesn’t have a group like this, reach out to your public health department (can offer resources and statistics for your area)</a:t>
            </a:r>
            <a:endParaRPr dirty="0"/>
          </a:p>
          <a:p>
            <a:pPr marL="1371600" lvl="2" indent="-298450" algn="l" rtl="0">
              <a:lnSpc>
                <a:spcPct val="115000"/>
              </a:lnSpc>
              <a:spcBef>
                <a:spcPts val="0"/>
              </a:spcBef>
              <a:spcAft>
                <a:spcPts val="0"/>
              </a:spcAft>
              <a:buSzPts val="1100"/>
              <a:buAutoNum type="romanLcPeriod"/>
            </a:pPr>
            <a:r>
              <a:rPr lang="en" dirty="0"/>
              <a:t>Interdisplinary (School districts, public health, data scientists, behavioral health, etc).</a:t>
            </a:r>
            <a:endParaRPr dirty="0"/>
          </a:p>
          <a:p>
            <a:pPr marL="1828800" lvl="3" indent="-298450" algn="l" rtl="0">
              <a:lnSpc>
                <a:spcPct val="115000"/>
              </a:lnSpc>
              <a:spcBef>
                <a:spcPts val="0"/>
              </a:spcBef>
              <a:spcAft>
                <a:spcPts val="0"/>
              </a:spcAft>
              <a:buSzPts val="1100"/>
              <a:buAutoNum type="arabicPeriod"/>
            </a:pPr>
            <a:r>
              <a:rPr lang="en" dirty="0"/>
              <a:t>66 partner agencies and around 24 unaffiliated parents/community members.</a:t>
            </a:r>
            <a:endParaRPr dirty="0"/>
          </a:p>
          <a:p>
            <a:pPr marL="1828800" lvl="3" indent="-298450" algn="l" rtl="0">
              <a:lnSpc>
                <a:spcPct val="115000"/>
              </a:lnSpc>
              <a:spcBef>
                <a:spcPts val="0"/>
              </a:spcBef>
              <a:spcAft>
                <a:spcPts val="0"/>
              </a:spcAft>
              <a:buSzPts val="1100"/>
              <a:buAutoNum type="arabicPeriod"/>
            </a:pPr>
            <a:r>
              <a:rPr lang="en" dirty="0"/>
              <a:t>Trained over 160 youth pastors in Youth Mental Health First Aid</a:t>
            </a:r>
            <a:endParaRPr dirty="0"/>
          </a:p>
          <a:p>
            <a:pPr marL="1828800" lvl="3" indent="-298450" algn="l" rtl="0">
              <a:lnSpc>
                <a:spcPct val="115000"/>
              </a:lnSpc>
              <a:spcBef>
                <a:spcPts val="0"/>
              </a:spcBef>
              <a:spcAft>
                <a:spcPts val="0"/>
              </a:spcAft>
              <a:buSzPts val="1100"/>
              <a:buAutoNum type="arabicPeriod"/>
            </a:pPr>
            <a:r>
              <a:rPr lang="en" dirty="0"/>
              <a:t>Established school based resource network of all schools in El Paso County for information sharing and support</a:t>
            </a:r>
            <a:endParaRPr dirty="0"/>
          </a:p>
          <a:p>
            <a:pPr marL="1371600" lvl="2" indent="-298450" algn="l" rtl="0">
              <a:lnSpc>
                <a:spcPct val="115000"/>
              </a:lnSpc>
              <a:spcBef>
                <a:spcPts val="0"/>
              </a:spcBef>
              <a:spcAft>
                <a:spcPts val="0"/>
              </a:spcAft>
              <a:buSzPts val="1100"/>
              <a:buAutoNum type="romanLcPeriod"/>
            </a:pPr>
            <a:r>
              <a:rPr lang="en" dirty="0"/>
              <a:t>Picked up the tough topics guide as a main community resource.</a:t>
            </a:r>
            <a:endParaRPr dirty="0"/>
          </a:p>
          <a:p>
            <a:pPr marL="914400" lvl="1" indent="-298450" algn="l" rtl="0">
              <a:lnSpc>
                <a:spcPct val="115000"/>
              </a:lnSpc>
              <a:spcBef>
                <a:spcPts val="0"/>
              </a:spcBef>
              <a:spcAft>
                <a:spcPts val="0"/>
              </a:spcAft>
              <a:buSzPts val="1100"/>
              <a:buAutoNum type="alphaLcPeriod"/>
            </a:pPr>
            <a:r>
              <a:rPr lang="en" dirty="0"/>
              <a:t>NAMI - Below the Surface</a:t>
            </a:r>
            <a:endParaRPr dirty="0"/>
          </a:p>
          <a:p>
            <a:pPr marL="1371600" lvl="2" indent="-298450" algn="l" rtl="0">
              <a:lnSpc>
                <a:spcPct val="115000"/>
              </a:lnSpc>
              <a:spcBef>
                <a:spcPts val="0"/>
              </a:spcBef>
              <a:spcAft>
                <a:spcPts val="0"/>
              </a:spcAft>
              <a:buSzPts val="1100"/>
              <a:buAutoNum type="romanLcPeriod"/>
            </a:pPr>
            <a:r>
              <a:rPr lang="en" dirty="0"/>
              <a:t>Advertising campaign for the CO Crisis Service textline developed using teen focus groups.</a:t>
            </a:r>
            <a:endParaRPr dirty="0"/>
          </a:p>
          <a:p>
            <a:pPr marL="1828800" lvl="3" indent="-298450" algn="l" rtl="0">
              <a:lnSpc>
                <a:spcPct val="115000"/>
              </a:lnSpc>
              <a:spcBef>
                <a:spcPts val="0"/>
              </a:spcBef>
              <a:spcAft>
                <a:spcPts val="0"/>
              </a:spcAft>
              <a:buSzPts val="1100"/>
              <a:buAutoNum type="arabicPeriod"/>
            </a:pPr>
            <a:r>
              <a:rPr lang="en" dirty="0"/>
              <a:t>Succintly addresses many of the pressures teens face</a:t>
            </a:r>
            <a:endParaRPr dirty="0"/>
          </a:p>
          <a:p>
            <a:pPr marL="1371600" lvl="2" indent="-298450" algn="l" rtl="0">
              <a:lnSpc>
                <a:spcPct val="115000"/>
              </a:lnSpc>
              <a:spcBef>
                <a:spcPts val="0"/>
              </a:spcBef>
              <a:spcAft>
                <a:spcPts val="0"/>
              </a:spcAft>
              <a:buSzPts val="1100"/>
              <a:buAutoNum type="romanLcPeriod"/>
            </a:pPr>
            <a:r>
              <a:rPr lang="en" dirty="0"/>
              <a:t>Through the Work Group, connected with NAMI to bring Below the Surface to PPLD. First non-school in the county. </a:t>
            </a:r>
            <a:endParaRPr dirty="0"/>
          </a:p>
          <a:p>
            <a:pPr marL="1371600" lvl="2" indent="-298450" algn="l" rtl="0">
              <a:lnSpc>
                <a:spcPct val="115000"/>
              </a:lnSpc>
              <a:spcBef>
                <a:spcPts val="0"/>
              </a:spcBef>
              <a:spcAft>
                <a:spcPts val="0"/>
              </a:spcAft>
              <a:buSzPts val="1100"/>
              <a:buAutoNum type="romanLcPeriod"/>
            </a:pPr>
            <a:r>
              <a:rPr lang="en" dirty="0"/>
              <a:t>Campaign was picked up by the State. I invited the state program coordinator to present at CATS WW, if you would like more information on the campaign, I can provide you with her contact information.</a:t>
            </a:r>
            <a:endParaRPr dirty="0"/>
          </a:p>
          <a:p>
            <a:pPr marL="914400" lvl="1" indent="-298450" algn="l" rtl="0">
              <a:lnSpc>
                <a:spcPct val="115000"/>
              </a:lnSpc>
              <a:spcBef>
                <a:spcPts val="0"/>
              </a:spcBef>
              <a:spcAft>
                <a:spcPts val="0"/>
              </a:spcAft>
              <a:buSzPts val="1100"/>
              <a:buAutoNum type="alphaLcPeriod"/>
            </a:pPr>
            <a:r>
              <a:rPr lang="en" dirty="0"/>
              <a:t>National Safe Place</a:t>
            </a:r>
            <a:endParaRPr dirty="0"/>
          </a:p>
          <a:p>
            <a:pPr marL="1371600" lvl="2" indent="-298450" algn="l" rtl="0">
              <a:lnSpc>
                <a:spcPct val="115000"/>
              </a:lnSpc>
              <a:spcBef>
                <a:spcPts val="0"/>
              </a:spcBef>
              <a:spcAft>
                <a:spcPts val="0"/>
              </a:spcAft>
              <a:buSzPts val="1100"/>
              <a:buAutoNum type="romanLcPeriod"/>
            </a:pPr>
            <a:r>
              <a:rPr lang="en" dirty="0"/>
              <a:t>National program, long process</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78542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2589eba7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62589eba7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b="1">
                <a:solidFill>
                  <a:srgbClr val="FF0000"/>
                </a:solidFill>
                <a:latin typeface="Lato"/>
                <a:ea typeface="Lato"/>
                <a:cs typeface="Lato"/>
                <a:sym typeface="Lato"/>
              </a:rPr>
              <a:t>5 minutes</a:t>
            </a:r>
            <a:endParaRPr sz="1050" b="1">
              <a:solidFill>
                <a:srgbClr val="FF0000"/>
              </a:solidFill>
              <a:latin typeface="Lato"/>
              <a:ea typeface="Lato"/>
              <a:cs typeface="Lato"/>
              <a:sym typeface="Lato"/>
            </a:endParaRPr>
          </a:p>
          <a:p>
            <a:pPr marL="0" lvl="0" indent="0" algn="l" rtl="0">
              <a:spcBef>
                <a:spcPts val="0"/>
              </a:spcBef>
              <a:spcAft>
                <a:spcPts val="0"/>
              </a:spcAft>
              <a:buNone/>
            </a:pPr>
            <a:endParaRPr sz="1050" b="1">
              <a:solidFill>
                <a:schemeClr val="dk2"/>
              </a:solidFill>
              <a:latin typeface="Lato"/>
              <a:ea typeface="Lato"/>
              <a:cs typeface="Lato"/>
              <a:sym typeface="Lato"/>
            </a:endParaRPr>
          </a:p>
          <a:p>
            <a:pPr marL="0" lvl="0" indent="0" algn="l" rtl="0">
              <a:spcBef>
                <a:spcPts val="0"/>
              </a:spcBef>
              <a:spcAft>
                <a:spcPts val="0"/>
              </a:spcAft>
              <a:buNone/>
            </a:pPr>
            <a:r>
              <a:rPr lang="en" sz="1050" b="1">
                <a:solidFill>
                  <a:schemeClr val="dk2"/>
                </a:solidFill>
                <a:latin typeface="Lato"/>
                <a:ea typeface="Lato"/>
                <a:cs typeface="Lato"/>
                <a:sym typeface="Lato"/>
              </a:rPr>
              <a:t>CK - </a:t>
            </a:r>
            <a:endParaRPr sz="1050" b="1">
              <a:solidFill>
                <a:schemeClr val="dk2"/>
              </a:solidFill>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a:p>
            <a:pPr marL="0" lvl="0" indent="0" algn="l" rtl="0">
              <a:spcBef>
                <a:spcPts val="0"/>
              </a:spcBef>
              <a:spcAft>
                <a:spcPts val="0"/>
              </a:spcAft>
              <a:buNone/>
            </a:pPr>
            <a:r>
              <a:rPr lang="en" sz="1050">
                <a:latin typeface="Lato"/>
                <a:ea typeface="Lato"/>
                <a:cs typeface="Lato"/>
                <a:sym typeface="Lato"/>
              </a:rPr>
              <a:t>As we wrap up today's session,  we want to thank you all again for your participation and sharing of thoughts and ideas. This is a very tough topic, and our hope is that we can keep the conversation going beyond this session. We are also hoping to do some more webinars on this topic this winter/spring in conjunction with the Colorado Department of Education and other interested organizations.</a:t>
            </a:r>
            <a:endParaRPr sz="1050">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a:p>
            <a:pPr marL="0" lvl="0" indent="0" algn="l" rtl="0">
              <a:spcBef>
                <a:spcPts val="0"/>
              </a:spcBef>
              <a:spcAft>
                <a:spcPts val="0"/>
              </a:spcAft>
              <a:buNone/>
            </a:pPr>
            <a:r>
              <a:rPr lang="en" sz="1050">
                <a:latin typeface="Lato"/>
                <a:ea typeface="Lato"/>
                <a:cs typeface="Lato"/>
                <a:sym typeface="Lato"/>
              </a:rPr>
              <a:t>For now, we want you all to take a few minutes and answer these questions in your workbook.</a:t>
            </a:r>
            <a:endParaRPr sz="1050">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a:p>
            <a:pPr marL="0" lvl="0" indent="0" algn="l" rtl="0">
              <a:spcBef>
                <a:spcPts val="0"/>
              </a:spcBef>
              <a:spcAft>
                <a:spcPts val="0"/>
              </a:spcAft>
              <a:buNone/>
            </a:pPr>
            <a:r>
              <a:rPr lang="en" sz="1050">
                <a:latin typeface="Lato"/>
                <a:ea typeface="Lato"/>
                <a:cs typeface="Lato"/>
                <a:sym typeface="Lato"/>
              </a:rPr>
              <a:t>If you finish early, we also have an evaluation for you to fill out. This is a separate eval from the one in sched - the state library needs its own data.</a:t>
            </a:r>
            <a:endParaRPr sz="1050">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p:txBody>
      </p:sp>
    </p:spTree>
    <p:extLst>
      <p:ext uri="{BB962C8B-B14F-4D97-AF65-F5344CB8AC3E}">
        <p14:creationId xmlns:p14="http://schemas.microsoft.com/office/powerpoint/2010/main" val="671867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2589eba7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2589eba7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b="1">
                <a:solidFill>
                  <a:srgbClr val="FF0000"/>
                </a:solidFill>
                <a:latin typeface="Lato"/>
                <a:ea typeface="Lato"/>
                <a:cs typeface="Lato"/>
                <a:sym typeface="Lato"/>
              </a:rPr>
              <a:t>5 Minutes</a:t>
            </a:r>
            <a:endParaRPr sz="1050" b="1">
              <a:solidFill>
                <a:srgbClr val="FF0000"/>
              </a:solidFill>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a:p>
            <a:pPr marL="0" lvl="0" indent="0" algn="l" rtl="0">
              <a:spcBef>
                <a:spcPts val="0"/>
              </a:spcBef>
              <a:spcAft>
                <a:spcPts val="0"/>
              </a:spcAft>
              <a:buNone/>
            </a:pPr>
            <a:r>
              <a:rPr lang="en" sz="1050">
                <a:latin typeface="Lato"/>
                <a:ea typeface="Lato"/>
                <a:cs typeface="Lato"/>
                <a:sym typeface="Lato"/>
              </a:rPr>
              <a:t>We can try and address any additional questions you have.</a:t>
            </a:r>
            <a:endParaRPr sz="1050">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a:p>
            <a:pPr marL="0" lvl="0" indent="0" algn="l" rtl="0">
              <a:spcBef>
                <a:spcPts val="0"/>
              </a:spcBef>
              <a:spcAft>
                <a:spcPts val="0"/>
              </a:spcAft>
              <a:buNone/>
            </a:pPr>
            <a:r>
              <a:rPr lang="en" sz="1050">
                <a:latin typeface="Lato"/>
                <a:ea typeface="Lato"/>
                <a:cs typeface="Lato"/>
                <a:sym typeface="Lato"/>
              </a:rPr>
              <a:t>Have a great rest of your conference!</a:t>
            </a:r>
            <a:endParaRPr sz="1050">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p:txBody>
      </p:sp>
    </p:spTree>
    <p:extLst>
      <p:ext uri="{BB962C8B-B14F-4D97-AF65-F5344CB8AC3E}">
        <p14:creationId xmlns:p14="http://schemas.microsoft.com/office/powerpoint/2010/main" val="1606857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5f764302f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5f764302f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3 minutes</a:t>
            </a:r>
            <a:endParaRPr b="1">
              <a:solidFill>
                <a:srgbClr val="FF0000"/>
              </a:solidFill>
            </a:endParaRPr>
          </a:p>
          <a:p>
            <a:pPr marL="0" lvl="0" indent="0" algn="l" rtl="0">
              <a:spcBef>
                <a:spcPts val="0"/>
              </a:spcBef>
              <a:spcAft>
                <a:spcPts val="0"/>
              </a:spcAft>
              <a:buNone/>
            </a:pPr>
            <a:r>
              <a:rPr lang="en"/>
              <a:t>Each of us read a stat:</a:t>
            </a:r>
            <a:endParaRPr/>
          </a:p>
          <a:p>
            <a:pPr marL="0" lvl="0" indent="0" algn="l" rtl="0">
              <a:spcBef>
                <a:spcPts val="0"/>
              </a:spcBef>
              <a:spcAft>
                <a:spcPts val="0"/>
              </a:spcAft>
              <a:buNone/>
            </a:pPr>
            <a:endParaRPr/>
          </a:p>
          <a:p>
            <a:pPr marL="1371600" lvl="2" indent="-298450" algn="l" rtl="0">
              <a:lnSpc>
                <a:spcPct val="115000"/>
              </a:lnSpc>
              <a:spcBef>
                <a:spcPts val="0"/>
              </a:spcBef>
              <a:spcAft>
                <a:spcPts val="0"/>
              </a:spcAft>
              <a:buSzPts val="1100"/>
              <a:buAutoNum type="arabicPeriod"/>
            </a:pPr>
            <a:r>
              <a:rPr lang="en" b="1">
                <a:solidFill>
                  <a:schemeClr val="dk2"/>
                </a:solidFill>
                <a:highlight>
                  <a:srgbClr val="FFFFFF"/>
                </a:highlight>
                <a:latin typeface="Georgia"/>
                <a:ea typeface="Georgia"/>
                <a:cs typeface="Georgia"/>
                <a:sym typeface="Georgia"/>
              </a:rPr>
              <a:t>CK - </a:t>
            </a:r>
            <a:r>
              <a:rPr lang="en">
                <a:highlight>
                  <a:srgbClr val="FFFFFF"/>
                </a:highlight>
                <a:latin typeface="Georgia"/>
                <a:ea typeface="Georgia"/>
                <a:cs typeface="Georgia"/>
                <a:sym typeface="Georgia"/>
              </a:rPr>
              <a:t>Colorado is among the wealthiest, healthiest states in the nation but has a higher teen and child death rate than the national average, a rate that has grown worse over the past two decades.</a:t>
            </a:r>
            <a:endParaRPr>
              <a:highlight>
                <a:srgbClr val="FFFFFF"/>
              </a:highlight>
              <a:latin typeface="Georgia"/>
              <a:ea typeface="Georgia"/>
              <a:cs typeface="Georgia"/>
              <a:sym typeface="Georgia"/>
            </a:endParaRPr>
          </a:p>
          <a:p>
            <a:pPr marL="1371600" lvl="2" indent="-298450" algn="l" rtl="0">
              <a:lnSpc>
                <a:spcPct val="115000"/>
              </a:lnSpc>
              <a:spcBef>
                <a:spcPts val="0"/>
              </a:spcBef>
              <a:spcAft>
                <a:spcPts val="0"/>
              </a:spcAft>
              <a:buSzPts val="1100"/>
              <a:buAutoNum type="arabicPeriod"/>
            </a:pPr>
            <a:r>
              <a:rPr lang="en" b="1">
                <a:solidFill>
                  <a:srgbClr val="0000FF"/>
                </a:solidFill>
                <a:highlight>
                  <a:srgbClr val="FFFFFF"/>
                </a:highlight>
                <a:latin typeface="Georgia"/>
                <a:ea typeface="Georgia"/>
                <a:cs typeface="Georgia"/>
                <a:sym typeface="Georgia"/>
              </a:rPr>
              <a:t>Cameron </a:t>
            </a:r>
            <a:r>
              <a:rPr lang="en">
                <a:highlight>
                  <a:srgbClr val="FFFFFF"/>
                </a:highlight>
                <a:latin typeface="Georgia"/>
                <a:ea typeface="Georgia"/>
                <a:cs typeface="Georgia"/>
                <a:sym typeface="Georgia"/>
              </a:rPr>
              <a:t>- Suicide is the leading cause of death for coloradans ages 10-24. 21 deaths per 100,000 teens in 2017</a:t>
            </a:r>
            <a:endParaRPr>
              <a:highlight>
                <a:srgbClr val="FFFFFF"/>
              </a:highlight>
              <a:latin typeface="Georgia"/>
              <a:ea typeface="Georgia"/>
              <a:cs typeface="Georgia"/>
              <a:sym typeface="Georgia"/>
            </a:endParaRPr>
          </a:p>
          <a:p>
            <a:pPr marL="1371600" lvl="2" indent="-295275" algn="l" rtl="0">
              <a:spcBef>
                <a:spcPts val="0"/>
              </a:spcBef>
              <a:spcAft>
                <a:spcPts val="0"/>
              </a:spcAft>
              <a:buSzPts val="1050"/>
              <a:buFont typeface="Lato"/>
              <a:buAutoNum type="arabicPeriod"/>
            </a:pPr>
            <a:r>
              <a:rPr lang="en" sz="1050" b="1">
                <a:solidFill>
                  <a:srgbClr val="741B47"/>
                </a:solidFill>
                <a:latin typeface="Lato"/>
                <a:ea typeface="Lato"/>
                <a:cs typeface="Lato"/>
                <a:sym typeface="Lato"/>
              </a:rPr>
              <a:t>Beth </a:t>
            </a:r>
            <a:r>
              <a:rPr lang="en" sz="1050">
                <a:latin typeface="Lato"/>
                <a:ea typeface="Lato"/>
                <a:cs typeface="Lato"/>
                <a:sym typeface="Lato"/>
              </a:rPr>
              <a:t>- Colorado ranked fifth in the nation in terms of suicide death rates and has consistently been in the top 10 since 2009</a:t>
            </a:r>
            <a:endParaRPr sz="1050">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a:p>
            <a:pPr marL="0" lvl="0" indent="0" algn="l" rtl="0">
              <a:spcBef>
                <a:spcPts val="0"/>
              </a:spcBef>
              <a:spcAft>
                <a:spcPts val="0"/>
              </a:spcAft>
              <a:buNone/>
            </a:pPr>
            <a:r>
              <a:rPr lang="en" sz="1050" b="1">
                <a:solidFill>
                  <a:schemeClr val="dk2"/>
                </a:solidFill>
                <a:latin typeface="Lato"/>
                <a:ea typeface="Lato"/>
                <a:cs typeface="Lato"/>
                <a:sym typeface="Lato"/>
              </a:rPr>
              <a:t>CK </a:t>
            </a:r>
            <a:r>
              <a:rPr lang="en" sz="1050">
                <a:latin typeface="Lato"/>
                <a:ea typeface="Lato"/>
                <a:cs typeface="Lato"/>
                <a:sym typeface="Lato"/>
              </a:rPr>
              <a:t>-</a:t>
            </a:r>
            <a:r>
              <a:rPr lang="en" sz="1000">
                <a:latin typeface="Lato"/>
                <a:ea typeface="Lato"/>
                <a:cs typeface="Lato"/>
                <a:sym typeface="Lato"/>
              </a:rPr>
              <a:t> Welcome to Teen Mental Health: In their own words</a:t>
            </a: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We each introduce ourselves</a:t>
            </a:r>
            <a:endParaRPr sz="1000">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 sz="1000" b="1">
                <a:solidFill>
                  <a:schemeClr val="dk2"/>
                </a:solidFill>
                <a:latin typeface="Lato"/>
                <a:ea typeface="Lato"/>
                <a:cs typeface="Lato"/>
                <a:sym typeface="Lato"/>
              </a:rPr>
              <a:t>CK</a:t>
            </a:r>
            <a:r>
              <a:rPr lang="en" sz="1000">
                <a:latin typeface="Lato"/>
                <a:ea typeface="Lato"/>
                <a:cs typeface="Lato"/>
                <a:sym typeface="Lato"/>
              </a:rPr>
              <a:t> - As you can see from the headlines and the stats we just gave, teen suicide is a growing problem in Colorado and nationwide. The community impact of youth suicides is profound, with far-reaching social and emotional effects, and the libraries in which we work are a critical part of the communities this is affecting.</a:t>
            </a:r>
            <a:endParaRPr sz="1000">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Our goal today is to bring more awareness to teen mental health and teen suicide, to share some research from Colorado communities, and to brainstorm ways that libraries can help affect change. We do want to state at the outset, that we by no means feel that libraries and library staff will or should solve the problem of teen suicide. Rather, we hope to be a part of larger community conversations. That said, we will be spending time today reflecting, sharing, and brainstorming. You should each have a copy of the workbook for this session, as well as a legal size handout. We will use this as we move through the session for notes and reflections.</a:t>
            </a:r>
            <a:endParaRPr sz="1000">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There may be some things that we see, hear, or talk about today that you may find triggering. We will not be offended if at any time you need to step out for a few minutes or find it necessary to find another session.</a:t>
            </a:r>
            <a:endParaRPr sz="1000">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a:p>
            <a:pPr marL="1371600" lvl="0" indent="0" algn="l" rtl="0">
              <a:spcBef>
                <a:spcPts val="0"/>
              </a:spcBef>
              <a:spcAft>
                <a:spcPts val="0"/>
              </a:spcAft>
              <a:buNone/>
            </a:pPr>
            <a:endParaRPr/>
          </a:p>
        </p:txBody>
      </p:sp>
    </p:spTree>
    <p:extLst>
      <p:ext uri="{BB962C8B-B14F-4D97-AF65-F5344CB8AC3E}">
        <p14:creationId xmlns:p14="http://schemas.microsoft.com/office/powerpoint/2010/main" val="193312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6f03b5cca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6f03b5cca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7901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6f03b5cca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6f03b5cca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5640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f5c9aca5a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5c9aca5a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1 minute</a:t>
            </a:r>
            <a:endParaRPr b="1">
              <a:solidFill>
                <a:srgbClr val="FF0000"/>
              </a:solidFill>
            </a:endParaRPr>
          </a:p>
          <a:p>
            <a:pPr marL="0" lvl="0" indent="0" algn="l" rtl="0">
              <a:spcBef>
                <a:spcPts val="0"/>
              </a:spcBef>
              <a:spcAft>
                <a:spcPts val="0"/>
              </a:spcAft>
              <a:buNone/>
            </a:pPr>
            <a:r>
              <a:rPr lang="en" b="1">
                <a:solidFill>
                  <a:srgbClr val="A50021"/>
                </a:solidFill>
              </a:rPr>
              <a:t>Beth </a:t>
            </a:r>
            <a:r>
              <a:rPr lang="en"/>
              <a:t>digs a bit deeper into stats?</a:t>
            </a:r>
            <a:endParaRPr/>
          </a:p>
          <a:p>
            <a:pPr marL="0" lvl="0" indent="0" algn="l" rtl="0">
              <a:spcBef>
                <a:spcPts val="0"/>
              </a:spcBef>
              <a:spcAft>
                <a:spcPts val="0"/>
              </a:spcAft>
              <a:buNone/>
            </a:pPr>
            <a:r>
              <a:rPr lang="en"/>
              <a:t>High of 75 suicides in 2017 (69 in 2018)</a:t>
            </a:r>
            <a:endParaRPr/>
          </a:p>
          <a:p>
            <a:pPr marL="0" lvl="0" indent="0" algn="l" rtl="0">
              <a:spcBef>
                <a:spcPts val="0"/>
              </a:spcBef>
              <a:spcAft>
                <a:spcPts val="0"/>
              </a:spcAft>
              <a:buNone/>
            </a:pPr>
            <a:r>
              <a:rPr lang="en"/>
              <a:t>74% boys, 26% girls</a:t>
            </a:r>
            <a:endParaRPr/>
          </a:p>
          <a:p>
            <a:pPr marL="0" lvl="0" indent="0" algn="l" rtl="0">
              <a:spcBef>
                <a:spcPts val="0"/>
              </a:spcBef>
              <a:spcAft>
                <a:spcPts val="0"/>
              </a:spcAft>
              <a:buNone/>
            </a:pPr>
            <a:r>
              <a:rPr lang="en"/>
              <a:t>68% white non-hispanic, 23% hispanic, 6% african american, 2% asian/pacific islander, 1% american indian</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3325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f5c9aca5a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f5c9aca5a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1 minute</a:t>
            </a:r>
            <a:endParaRPr b="1">
              <a:solidFill>
                <a:srgbClr val="FF0000"/>
              </a:solidFill>
            </a:endParaRPr>
          </a:p>
          <a:p>
            <a:pPr marL="0" lvl="0" indent="0" algn="l" rtl="0">
              <a:spcBef>
                <a:spcPts val="0"/>
              </a:spcBef>
              <a:spcAft>
                <a:spcPts val="0"/>
              </a:spcAft>
              <a:buNone/>
            </a:pPr>
            <a:endParaRPr b="1">
              <a:solidFill>
                <a:srgbClr val="A50021"/>
              </a:solidFill>
            </a:endParaRPr>
          </a:p>
          <a:p>
            <a:pPr marL="0" lvl="0" indent="0" algn="l" rtl="0">
              <a:spcBef>
                <a:spcPts val="0"/>
              </a:spcBef>
              <a:spcAft>
                <a:spcPts val="0"/>
              </a:spcAft>
              <a:buNone/>
            </a:pPr>
            <a:r>
              <a:rPr lang="en" b="1">
                <a:solidFill>
                  <a:srgbClr val="A50021"/>
                </a:solidFill>
              </a:rPr>
              <a:t>Beth</a:t>
            </a:r>
            <a:r>
              <a:rPr lang="en"/>
              <a:t>?</a:t>
            </a:r>
            <a:endParaRPr/>
          </a:p>
        </p:txBody>
      </p:sp>
    </p:spTree>
    <p:extLst>
      <p:ext uri="{BB962C8B-B14F-4D97-AF65-F5344CB8AC3E}">
        <p14:creationId xmlns:p14="http://schemas.microsoft.com/office/powerpoint/2010/main" val="3032973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f764302f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f764302f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4 minutes for videos</a:t>
            </a:r>
            <a:endParaRPr b="1">
              <a:solidFill>
                <a:srgbClr val="A50021"/>
              </a:solidFill>
            </a:endParaRPr>
          </a:p>
          <a:p>
            <a:pPr marL="0" lvl="0" indent="0" algn="l" rtl="0">
              <a:spcBef>
                <a:spcPts val="0"/>
              </a:spcBef>
              <a:spcAft>
                <a:spcPts val="0"/>
              </a:spcAft>
              <a:buNone/>
            </a:pPr>
            <a:r>
              <a:rPr lang="en" b="1">
                <a:solidFill>
                  <a:srgbClr val="A50021"/>
                </a:solidFill>
              </a:rPr>
              <a:t>https://www.youtube.com/watch?v=zaAej0yw4gI</a:t>
            </a:r>
            <a:endParaRPr b="1">
              <a:solidFill>
                <a:srgbClr val="A50021"/>
              </a:solidFill>
            </a:endParaRPr>
          </a:p>
          <a:p>
            <a:pPr marL="0" lvl="0" indent="0" algn="l" rtl="0">
              <a:spcBef>
                <a:spcPts val="0"/>
              </a:spcBef>
              <a:spcAft>
                <a:spcPts val="0"/>
              </a:spcAft>
              <a:buNone/>
            </a:pPr>
            <a:r>
              <a:rPr lang="en" b="1">
                <a:solidFill>
                  <a:srgbClr val="A50021"/>
                </a:solidFill>
              </a:rPr>
              <a:t>Beth - </a:t>
            </a:r>
            <a:endParaRPr b="1">
              <a:solidFill>
                <a:srgbClr val="A50021"/>
              </a:solidFill>
            </a:endParaRPr>
          </a:p>
          <a:p>
            <a:pPr marL="0" lvl="0" indent="0" algn="l" rtl="0">
              <a:spcBef>
                <a:spcPts val="0"/>
              </a:spcBef>
              <a:spcAft>
                <a:spcPts val="0"/>
              </a:spcAft>
              <a:buNone/>
            </a:pPr>
            <a:r>
              <a:rPr lang="en" b="1"/>
              <a:t>Trigger warning?</a:t>
            </a:r>
            <a:endParaRPr b="1"/>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t>Play: </a:t>
            </a:r>
            <a:endParaRPr/>
          </a:p>
          <a:p>
            <a:pPr marL="0" lvl="0" indent="0" algn="l" rtl="0">
              <a:spcBef>
                <a:spcPts val="0"/>
              </a:spcBef>
              <a:spcAft>
                <a:spcPts val="0"/>
              </a:spcAft>
              <a:buNone/>
            </a:pPr>
            <a:endParaRPr/>
          </a:p>
          <a:p>
            <a:pPr marL="0" lvl="0" indent="0" algn="l" rtl="0">
              <a:spcBef>
                <a:spcPts val="0"/>
              </a:spcBef>
              <a:spcAft>
                <a:spcPts val="0"/>
              </a:spcAft>
              <a:buNone/>
            </a:pPr>
            <a:r>
              <a:rPr lang="en"/>
              <a:t>Kids in Crisis: :23-2:00 -</a:t>
            </a:r>
            <a:endParaRPr/>
          </a:p>
          <a:p>
            <a:pPr marL="0" lvl="0" indent="0" algn="l" rtl="0">
              <a:spcBef>
                <a:spcPts val="0"/>
              </a:spcBef>
              <a:spcAft>
                <a:spcPts val="0"/>
              </a:spcAft>
              <a:buNone/>
            </a:pPr>
            <a:endParaRPr/>
          </a:p>
          <a:p>
            <a:pPr marL="0" lvl="0" indent="0" algn="l" rtl="0">
              <a:spcBef>
                <a:spcPts val="0"/>
              </a:spcBef>
              <a:spcAft>
                <a:spcPts val="0"/>
              </a:spcAft>
              <a:buNone/>
            </a:pPr>
            <a:r>
              <a:rPr lang="en"/>
              <a:t>Not Alone: 8:06-11:04</a:t>
            </a:r>
            <a:endParaRPr/>
          </a:p>
        </p:txBody>
      </p:sp>
    </p:spTree>
    <p:extLst>
      <p:ext uri="{BB962C8B-B14F-4D97-AF65-F5344CB8AC3E}">
        <p14:creationId xmlns:p14="http://schemas.microsoft.com/office/powerpoint/2010/main" val="3887630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116b086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116b086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b="1">
                <a:solidFill>
                  <a:srgbClr val="FF0000"/>
                </a:solidFill>
                <a:latin typeface="Lato"/>
                <a:ea typeface="Lato"/>
                <a:cs typeface="Lato"/>
                <a:sym typeface="Lato"/>
              </a:rPr>
              <a:t>5 minutes</a:t>
            </a:r>
            <a:endParaRPr sz="1050" b="1">
              <a:solidFill>
                <a:srgbClr val="FF0000"/>
              </a:solidFill>
              <a:latin typeface="Lato"/>
              <a:ea typeface="Lato"/>
              <a:cs typeface="Lato"/>
              <a:sym typeface="Lato"/>
            </a:endParaRPr>
          </a:p>
          <a:p>
            <a:pPr marL="0" lvl="0" indent="0" algn="l" rtl="0">
              <a:spcBef>
                <a:spcPts val="0"/>
              </a:spcBef>
              <a:spcAft>
                <a:spcPts val="0"/>
              </a:spcAft>
              <a:buNone/>
            </a:pPr>
            <a:r>
              <a:rPr lang="en" sz="1050" b="1">
                <a:solidFill>
                  <a:schemeClr val="dk2"/>
                </a:solidFill>
                <a:latin typeface="Lato"/>
                <a:ea typeface="Lato"/>
                <a:cs typeface="Lato"/>
                <a:sym typeface="Lato"/>
              </a:rPr>
              <a:t>CK - </a:t>
            </a:r>
            <a:endParaRPr sz="1050" b="1">
              <a:solidFill>
                <a:schemeClr val="dk2"/>
              </a:solidFill>
              <a:latin typeface="Lato"/>
              <a:ea typeface="Lato"/>
              <a:cs typeface="Lato"/>
              <a:sym typeface="Lato"/>
            </a:endParaRPr>
          </a:p>
          <a:p>
            <a:pPr marL="0" lvl="0" indent="0" algn="l" rtl="0">
              <a:spcBef>
                <a:spcPts val="0"/>
              </a:spcBef>
              <a:spcAft>
                <a:spcPts val="0"/>
              </a:spcAft>
              <a:buNone/>
            </a:pPr>
            <a:r>
              <a:rPr lang="en" sz="1050">
                <a:latin typeface="Lato"/>
                <a:ea typeface="Lato"/>
                <a:cs typeface="Lato"/>
                <a:sym typeface="Lato"/>
              </a:rPr>
              <a:t>Thank you all for sharing your thoughts about these videos and for participating in conversations about this difficult subject. Now we are going to switch gears a bit and share some Colorado specific research. </a:t>
            </a:r>
            <a:endParaRPr sz="1050">
              <a:latin typeface="Lato"/>
              <a:ea typeface="Lato"/>
              <a:cs typeface="Lato"/>
              <a:sym typeface="Lato"/>
            </a:endParaRPr>
          </a:p>
          <a:p>
            <a:pPr marL="0" lvl="0" indent="0" algn="l" rtl="0">
              <a:spcBef>
                <a:spcPts val="0"/>
              </a:spcBef>
              <a:spcAft>
                <a:spcPts val="0"/>
              </a:spcAft>
              <a:buNone/>
            </a:pPr>
            <a:endParaRPr sz="1050">
              <a:latin typeface="Lato"/>
              <a:ea typeface="Lato"/>
              <a:cs typeface="Lato"/>
              <a:sym typeface="Lato"/>
            </a:endParaRPr>
          </a:p>
          <a:p>
            <a:pPr marL="0" lvl="0" indent="0" algn="l" rtl="0">
              <a:spcBef>
                <a:spcPts val="0"/>
              </a:spcBef>
              <a:spcAft>
                <a:spcPts val="0"/>
              </a:spcAft>
              <a:buNone/>
            </a:pPr>
            <a:r>
              <a:rPr lang="en" sz="1050">
                <a:latin typeface="Lato"/>
                <a:ea typeface="Lato"/>
                <a:cs typeface="Lato"/>
                <a:sym typeface="Lato"/>
              </a:rPr>
              <a:t>In December 2017, the Colorado Office of the Attorney General’s Office of Community Engagement, hired Health Management Associates (HMA) to study four counties in the state which had experienced recent suicide clusters among middle and high school-aged youth and which had historically high rates of suicide across every age group. - (El Paso, Pueblo, Mesa, La Plata)</a:t>
            </a:r>
            <a:endParaRPr sz="1050">
              <a:latin typeface="Lato"/>
              <a:ea typeface="Lato"/>
              <a:cs typeface="Lato"/>
              <a:sym typeface="Lato"/>
            </a:endParaRPr>
          </a:p>
          <a:p>
            <a:pPr marL="1371600" lvl="2" indent="-295275" algn="l" rtl="0">
              <a:spcBef>
                <a:spcPts val="0"/>
              </a:spcBef>
              <a:spcAft>
                <a:spcPts val="0"/>
              </a:spcAft>
              <a:buSzPts val="1050"/>
              <a:buFont typeface="Lato"/>
              <a:buAutoNum type="arabicPeriod"/>
            </a:pPr>
            <a:r>
              <a:rPr lang="en" sz="1050">
                <a:latin typeface="Lato"/>
                <a:ea typeface="Lato"/>
                <a:cs typeface="Lato"/>
                <a:sym typeface="Lato"/>
              </a:rPr>
              <a:t>Data collected via:</a:t>
            </a:r>
            <a:endParaRPr sz="1050">
              <a:latin typeface="Lato"/>
              <a:ea typeface="Lato"/>
              <a:cs typeface="Lato"/>
              <a:sym typeface="Lato"/>
            </a:endParaRPr>
          </a:p>
          <a:p>
            <a:pPr marL="1828800" lvl="3" indent="-292100" algn="l" rtl="0">
              <a:spcBef>
                <a:spcPts val="0"/>
              </a:spcBef>
              <a:spcAft>
                <a:spcPts val="0"/>
              </a:spcAft>
              <a:buSzPts val="1000"/>
              <a:buFont typeface="Lato"/>
              <a:buAutoNum type="alphaLcParenR"/>
            </a:pPr>
            <a:r>
              <a:rPr lang="en" sz="1000">
                <a:latin typeface="Lato"/>
                <a:ea typeface="Lato"/>
                <a:cs typeface="Lato"/>
                <a:sym typeface="Lato"/>
              </a:rPr>
              <a:t>Interviews</a:t>
            </a:r>
            <a:endParaRPr sz="1000">
              <a:latin typeface="Lato"/>
              <a:ea typeface="Lato"/>
              <a:cs typeface="Lato"/>
              <a:sym typeface="Lato"/>
            </a:endParaRPr>
          </a:p>
          <a:p>
            <a:pPr marL="1828800" lvl="3" indent="-292100" algn="l" rtl="0">
              <a:spcBef>
                <a:spcPts val="0"/>
              </a:spcBef>
              <a:spcAft>
                <a:spcPts val="0"/>
              </a:spcAft>
              <a:buSzPts val="1000"/>
              <a:buFont typeface="Lato"/>
              <a:buAutoNum type="alphaLcParenR"/>
            </a:pPr>
            <a:r>
              <a:rPr lang="en" sz="1000">
                <a:latin typeface="Lato"/>
                <a:ea typeface="Lato"/>
                <a:cs typeface="Lato"/>
                <a:sym typeface="Lato"/>
              </a:rPr>
              <a:t>Focus groups - including teen focus groups</a:t>
            </a:r>
            <a:endParaRPr sz="1000">
              <a:latin typeface="Lato"/>
              <a:ea typeface="Lato"/>
              <a:cs typeface="Lato"/>
              <a:sym typeface="Lato"/>
            </a:endParaRPr>
          </a:p>
          <a:p>
            <a:pPr marL="1828800" lvl="3" indent="-292100" algn="l" rtl="0">
              <a:spcBef>
                <a:spcPts val="0"/>
              </a:spcBef>
              <a:spcAft>
                <a:spcPts val="0"/>
              </a:spcAft>
              <a:buSzPts val="1000"/>
              <a:buFont typeface="Lato"/>
              <a:buAutoNum type="alphaLcParenR"/>
            </a:pPr>
            <a:r>
              <a:rPr lang="en" sz="1000">
                <a:latin typeface="Lato"/>
                <a:ea typeface="Lato"/>
                <a:cs typeface="Lato"/>
                <a:sym typeface="Lato"/>
              </a:rPr>
              <a:t> reviewed information on current suicide prevention activities and resources in the four counties and across Colorado</a:t>
            </a:r>
            <a:endParaRPr sz="1000">
              <a:latin typeface="Lato"/>
              <a:ea typeface="Lato"/>
              <a:cs typeface="Lato"/>
              <a:sym typeface="Lato"/>
            </a:endParaRPr>
          </a:p>
          <a:p>
            <a:pPr marL="1828800" lvl="3" indent="-292100" algn="l" rtl="0">
              <a:spcBef>
                <a:spcPts val="0"/>
              </a:spcBef>
              <a:spcAft>
                <a:spcPts val="0"/>
              </a:spcAft>
              <a:buSzPts val="1000"/>
              <a:buFont typeface="Lato"/>
              <a:buAutoNum type="alphaLcParenR"/>
            </a:pPr>
            <a:r>
              <a:rPr lang="en" sz="1000">
                <a:latin typeface="Lato"/>
                <a:ea typeface="Lato"/>
                <a:cs typeface="Lato"/>
                <a:sym typeface="Lato"/>
              </a:rPr>
              <a:t>reviewed traditional and social media coverage related to suicide in the four counties and the state</a:t>
            </a:r>
            <a:endParaRPr sz="1000">
              <a:latin typeface="Lato"/>
              <a:ea typeface="Lato"/>
              <a:cs typeface="Lato"/>
              <a:sym typeface="Lato"/>
            </a:endParaRPr>
          </a:p>
          <a:p>
            <a:pPr marL="1828800" lvl="3" indent="-292100" algn="l" rtl="0">
              <a:spcBef>
                <a:spcPts val="0"/>
              </a:spcBef>
              <a:spcAft>
                <a:spcPts val="0"/>
              </a:spcAft>
              <a:buSzPts val="1000"/>
              <a:buFont typeface="Lato"/>
              <a:buAutoNum type="alphaLcParenR"/>
            </a:pPr>
            <a:r>
              <a:rPr lang="en" sz="1000">
                <a:latin typeface="Lato"/>
                <a:ea typeface="Lato"/>
                <a:cs typeface="Lato"/>
                <a:sym typeface="Lato"/>
              </a:rPr>
              <a:t>reviewed publicly available information on school policies and procedures related to suicide intervention, prevention and postvention </a:t>
            </a:r>
            <a:endParaRPr sz="1000">
              <a:latin typeface="Lato"/>
              <a:ea typeface="Lato"/>
              <a:cs typeface="Lato"/>
              <a:sym typeface="Lato"/>
            </a:endParaRPr>
          </a:p>
          <a:p>
            <a:pPr marL="182880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
                <a:latin typeface="Calibri"/>
                <a:ea typeface="Calibri"/>
                <a:cs typeface="Calibri"/>
                <a:sym typeface="Calibri"/>
              </a:rPr>
              <a:t>This research led to the publication of the </a:t>
            </a:r>
            <a:r>
              <a:rPr lang="en" b="1">
                <a:latin typeface="Calibri"/>
                <a:ea typeface="Calibri"/>
                <a:cs typeface="Calibri"/>
                <a:sym typeface="Calibri"/>
              </a:rPr>
              <a:t>Community Conversations to Inform Youth Suicide Prevention: A study in youth suicide in four Colorado Counties. </a:t>
            </a:r>
            <a:r>
              <a:rPr lang="en">
                <a:latin typeface="Calibri"/>
                <a:ea typeface="Calibri"/>
                <a:cs typeface="Calibri"/>
                <a:sym typeface="Calibri"/>
              </a:rPr>
              <a:t>We don't have time to delve into every aspect of this report, but it listed in the resources at the back of your packet. Over 80 pages, but worth a read</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According to the report, since 2009, colorado has seen an almost yearly increase in suicides.  Other notable facts:</a:t>
            </a:r>
            <a:endParaRPr>
              <a:latin typeface="Calibri"/>
              <a:ea typeface="Calibri"/>
              <a:cs typeface="Calibri"/>
              <a:sym typeface="Calibri"/>
            </a:endParaRPr>
          </a:p>
          <a:p>
            <a:pPr marL="457200" lvl="0" indent="-298450" algn="l" rtl="0">
              <a:spcBef>
                <a:spcPts val="0"/>
              </a:spcBef>
              <a:spcAft>
                <a:spcPts val="0"/>
              </a:spcAft>
              <a:buSzPts val="1100"/>
              <a:buFont typeface="Calibri"/>
              <a:buChar char="●"/>
            </a:pPr>
            <a:r>
              <a:rPr lang="en">
                <a:latin typeface="Calibri"/>
                <a:ea typeface="Calibri"/>
                <a:cs typeface="Calibri"/>
                <a:sym typeface="Calibri"/>
              </a:rPr>
              <a:t>more females are attempting suicide, but more males are dying by suicide.</a:t>
            </a:r>
            <a:endParaRPr>
              <a:latin typeface="Calibri"/>
              <a:ea typeface="Calibri"/>
              <a:cs typeface="Calibri"/>
              <a:sym typeface="Calibri"/>
            </a:endParaRPr>
          </a:p>
          <a:p>
            <a:pPr marL="457200" lvl="0" indent="-298450" algn="l" rtl="0">
              <a:spcBef>
                <a:spcPts val="0"/>
              </a:spcBef>
              <a:spcAft>
                <a:spcPts val="0"/>
              </a:spcAft>
              <a:buSzPts val="1100"/>
              <a:buFont typeface="Calibri"/>
              <a:buChar char="●"/>
            </a:pPr>
            <a:r>
              <a:rPr lang="en">
                <a:latin typeface="Calibri"/>
                <a:ea typeface="Calibri"/>
                <a:cs typeface="Calibri"/>
                <a:sym typeface="Calibri"/>
              </a:rPr>
              <a:t>In the 2017 Healthy Kids Colorado Survey (HKCS), 17 percent of all participating middle and high school students reported considering suicide and 7 percent reported making one or more suicide attempts in the previous 12 months</a:t>
            </a:r>
            <a:endParaRPr>
              <a:latin typeface="Calibri"/>
              <a:ea typeface="Calibri"/>
              <a:cs typeface="Calibri"/>
              <a:sym typeface="Calibri"/>
            </a:endParaRPr>
          </a:p>
          <a:p>
            <a:pPr marL="457200" lvl="0" indent="-298450" algn="l" rtl="0">
              <a:spcBef>
                <a:spcPts val="0"/>
              </a:spcBef>
              <a:spcAft>
                <a:spcPts val="0"/>
              </a:spcAft>
              <a:buSzPts val="1100"/>
              <a:buFont typeface="Calibri"/>
              <a:buChar char="●"/>
            </a:pPr>
            <a:r>
              <a:rPr lang="en">
                <a:latin typeface="Calibri"/>
                <a:ea typeface="Calibri"/>
                <a:cs typeface="Calibri"/>
                <a:sym typeface="Calibri"/>
              </a:rPr>
              <a:t>When it comes to LGBTQ+ Youth, the numbers rise to 44.8 percent reported considering suicide and 19.9 percent attempted suicide in the previous 12 months,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In addition to describing how the data was gathered, key findings covered:</a:t>
            </a:r>
            <a:endParaRPr>
              <a:latin typeface="Calibri"/>
              <a:ea typeface="Calibri"/>
              <a:cs typeface="Calibri"/>
              <a:sym typeface="Calibri"/>
            </a:endParaRPr>
          </a:p>
          <a:p>
            <a:pPr marL="457200" lvl="0" indent="-298450" algn="l" rtl="0">
              <a:spcBef>
                <a:spcPts val="0"/>
              </a:spcBef>
              <a:spcAft>
                <a:spcPts val="0"/>
              </a:spcAft>
              <a:buSzPts val="1100"/>
              <a:buFont typeface="Calibri"/>
              <a:buChar char="●"/>
            </a:pPr>
            <a:r>
              <a:rPr lang="en">
                <a:latin typeface="Calibri"/>
                <a:ea typeface="Calibri"/>
                <a:cs typeface="Calibri"/>
                <a:sym typeface="Calibri"/>
              </a:rPr>
              <a:t>Risk factors and barriers</a:t>
            </a:r>
            <a:endParaRPr>
              <a:latin typeface="Calibri"/>
              <a:ea typeface="Calibri"/>
              <a:cs typeface="Calibri"/>
              <a:sym typeface="Calibri"/>
            </a:endParaRPr>
          </a:p>
          <a:p>
            <a:pPr marL="457200" lvl="0" indent="-298450" algn="l" rtl="0">
              <a:spcBef>
                <a:spcPts val="0"/>
              </a:spcBef>
              <a:spcAft>
                <a:spcPts val="0"/>
              </a:spcAft>
              <a:buSzPts val="1100"/>
              <a:buFont typeface="Calibri"/>
              <a:buChar char="●"/>
            </a:pPr>
            <a:r>
              <a:rPr lang="en">
                <a:latin typeface="Calibri"/>
                <a:ea typeface="Calibri"/>
                <a:cs typeface="Calibri"/>
                <a:sym typeface="Calibri"/>
              </a:rPr>
              <a:t>Facilitators and Protective factors</a:t>
            </a:r>
            <a:endParaRPr>
              <a:latin typeface="Calibri"/>
              <a:ea typeface="Calibri"/>
              <a:cs typeface="Calibri"/>
              <a:sym typeface="Calibri"/>
            </a:endParaRPr>
          </a:p>
          <a:p>
            <a:pPr marL="457200" lvl="0" indent="-298450" algn="l" rtl="0">
              <a:spcBef>
                <a:spcPts val="0"/>
              </a:spcBef>
              <a:spcAft>
                <a:spcPts val="0"/>
              </a:spcAft>
              <a:buSzPts val="1100"/>
              <a:buFont typeface="Calibri"/>
              <a:buChar char="●"/>
            </a:pPr>
            <a:r>
              <a:rPr lang="en">
                <a:latin typeface="Calibri"/>
                <a:ea typeface="Calibri"/>
                <a:cs typeface="Calibri"/>
                <a:sym typeface="Calibri"/>
              </a:rPr>
              <a:t>Recommendations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These categories may have differed slightly from community to community or based upon how the data was gathered, but we pulled the top level items for each category and included them on your legal sized handout. </a:t>
            </a:r>
            <a:endParaRPr>
              <a:latin typeface="Calibri"/>
              <a:ea typeface="Calibri"/>
              <a:cs typeface="Calibri"/>
              <a:sym typeface="Calibri"/>
            </a:endParaRPr>
          </a:p>
          <a:p>
            <a:pPr marL="0" lvl="0" indent="0" algn="l" rtl="0">
              <a:spcBef>
                <a:spcPts val="0"/>
              </a:spcBef>
              <a:spcAft>
                <a:spcPts val="0"/>
              </a:spcAft>
              <a:buNone/>
            </a:pPr>
            <a:endParaRPr>
              <a:solidFill>
                <a:srgbClr val="FF0000"/>
              </a:solidFill>
              <a:latin typeface="Calibri"/>
              <a:ea typeface="Calibri"/>
              <a:cs typeface="Calibri"/>
              <a:sym typeface="Calibri"/>
            </a:endParaRPr>
          </a:p>
          <a:p>
            <a:pPr marL="0" lvl="0" indent="0" algn="l" rtl="0">
              <a:spcBef>
                <a:spcPts val="0"/>
              </a:spcBef>
              <a:spcAft>
                <a:spcPts val="0"/>
              </a:spcAft>
              <a:buNone/>
            </a:pPr>
            <a:endParaRPr>
              <a:solidFill>
                <a:srgbClr val="FF0000"/>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73117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6d9be4fc7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6d9be4fc7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4 minutes -  Give a minute to review Risk factors. </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Realize quite a bit of text on the screen, but these are the risk/factors and barriers mentioned in the report, in no particular order. Take a minute or so to scan, and post initial thoughts/impressions in the chat area</a:t>
            </a:r>
            <a:endParaRPr sz="1000"/>
          </a:p>
          <a:p>
            <a:pPr marL="0" lvl="0" indent="0" algn="l" rtl="0">
              <a:spcBef>
                <a:spcPts val="0"/>
              </a:spcBef>
              <a:spcAft>
                <a:spcPts val="0"/>
              </a:spcAft>
              <a:buNone/>
            </a:pPr>
            <a:endParaRPr sz="1000"/>
          </a:p>
          <a:p>
            <a:pPr marL="0" lvl="0" indent="0" algn="l" rtl="0">
              <a:lnSpc>
                <a:spcPct val="115000"/>
              </a:lnSpc>
              <a:spcBef>
                <a:spcPts val="0"/>
              </a:spcBef>
              <a:spcAft>
                <a:spcPts val="1600"/>
              </a:spcAft>
              <a:buNone/>
            </a:pPr>
            <a:endParaRPr sz="1000"/>
          </a:p>
        </p:txBody>
      </p:sp>
    </p:spTree>
    <p:extLst>
      <p:ext uri="{BB962C8B-B14F-4D97-AF65-F5344CB8AC3E}">
        <p14:creationId xmlns:p14="http://schemas.microsoft.com/office/powerpoint/2010/main" val="2375958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s://research.ppld.org/toughtopic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s://www.namicoloradosprings.org/below-the-surface---colorado-crisis-text-line.htm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www.youtube.com/embed/zaAej0yw4gI?start=23&amp;end=120"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658225" y="610050"/>
            <a:ext cx="7688100" cy="16647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a:solidFill>
                  <a:srgbClr val="A50021"/>
                </a:solidFill>
                <a:latin typeface="Trebuchet MS"/>
                <a:ea typeface="Trebuchet MS"/>
                <a:cs typeface="Trebuchet MS"/>
                <a:sym typeface="Trebuchet MS"/>
              </a:rPr>
              <a:t>TEEN MENTAL HEALTH:</a:t>
            </a:r>
            <a:endParaRPr>
              <a:solidFill>
                <a:srgbClr val="A50021"/>
              </a:solidFill>
              <a:latin typeface="Trebuchet MS"/>
              <a:ea typeface="Trebuchet MS"/>
              <a:cs typeface="Trebuchet MS"/>
              <a:sym typeface="Trebuchet MS"/>
            </a:endParaRPr>
          </a:p>
          <a:p>
            <a:pPr marL="0" lvl="0" indent="0" algn="r" rtl="0">
              <a:lnSpc>
                <a:spcPct val="115000"/>
              </a:lnSpc>
              <a:spcBef>
                <a:spcPts val="0"/>
              </a:spcBef>
              <a:spcAft>
                <a:spcPts val="0"/>
              </a:spcAft>
              <a:buNone/>
            </a:pPr>
            <a:r>
              <a:rPr lang="en">
                <a:solidFill>
                  <a:srgbClr val="A50021"/>
                </a:solidFill>
                <a:latin typeface="Trebuchet MS"/>
                <a:ea typeface="Trebuchet MS"/>
                <a:cs typeface="Trebuchet MS"/>
                <a:sym typeface="Trebuchet MS"/>
              </a:rPr>
              <a:t> </a:t>
            </a:r>
            <a:r>
              <a:rPr lang="en" sz="2400" b="0" i="1">
                <a:solidFill>
                  <a:srgbClr val="A50021"/>
                </a:solidFill>
                <a:latin typeface="Permanent Marker"/>
                <a:ea typeface="Permanent Marker"/>
                <a:cs typeface="Permanent Marker"/>
                <a:sym typeface="Permanent Marker"/>
              </a:rPr>
              <a:t>In their own words</a:t>
            </a:r>
            <a:endParaRPr sz="2400" b="0" i="1">
              <a:solidFill>
                <a:srgbClr val="A50021"/>
              </a:solidFill>
              <a:latin typeface="Permanent Marker"/>
              <a:ea typeface="Permanent Marker"/>
              <a:cs typeface="Permanent Marker"/>
              <a:sym typeface="Permanent Marker"/>
            </a:endParaRPr>
          </a:p>
          <a:p>
            <a:pPr marL="0" lvl="0" indent="0" algn="l" rtl="0">
              <a:lnSpc>
                <a:spcPct val="115000"/>
              </a:lnSpc>
              <a:spcBef>
                <a:spcPts val="1200"/>
              </a:spcBef>
              <a:spcAft>
                <a:spcPts val="0"/>
              </a:spcAft>
              <a:buNone/>
            </a:pPr>
            <a:r>
              <a:rPr lang="en" sz="4800" b="0">
                <a:solidFill>
                  <a:srgbClr val="000000"/>
                </a:solidFill>
                <a:latin typeface="Trebuchet MS"/>
                <a:ea typeface="Trebuchet MS"/>
                <a:cs typeface="Trebuchet MS"/>
                <a:sym typeface="Trebuchet MS"/>
              </a:rPr>
              <a:t> </a:t>
            </a:r>
            <a:endParaRPr sz="4800" b="0">
              <a:solidFill>
                <a:srgbClr val="000000"/>
              </a:solidFill>
              <a:latin typeface="Trebuchet MS"/>
              <a:ea typeface="Trebuchet MS"/>
              <a:cs typeface="Trebuchet MS"/>
              <a:sym typeface="Trebuchet MS"/>
            </a:endParaRPr>
          </a:p>
          <a:p>
            <a:pPr marL="0" lvl="0" indent="0" algn="l" rtl="0">
              <a:spcBef>
                <a:spcPts val="1200"/>
              </a:spcBef>
              <a:spcAft>
                <a:spcPts val="0"/>
              </a:spcAft>
              <a:buNone/>
            </a:pPr>
            <a:endParaRPr>
              <a:solidFill>
                <a:srgbClr val="A50021"/>
              </a:solidFill>
            </a:endParaRPr>
          </a:p>
          <a:p>
            <a:pPr marL="0" lvl="0" indent="0" algn="l" rtl="0">
              <a:spcBef>
                <a:spcPts val="0"/>
              </a:spcBef>
              <a:spcAft>
                <a:spcPts val="0"/>
              </a:spcAft>
              <a:buNone/>
            </a:pPr>
            <a:endParaRPr>
              <a:solidFill>
                <a:srgbClr val="A50021"/>
              </a:solidFill>
            </a:endParaRPr>
          </a:p>
          <a:p>
            <a:pPr marL="0" lvl="0" indent="0" algn="l" rtl="0">
              <a:spcBef>
                <a:spcPts val="0"/>
              </a:spcBef>
              <a:spcAft>
                <a:spcPts val="0"/>
              </a:spcAft>
              <a:buNone/>
            </a:pPr>
            <a:endParaRPr sz="3600">
              <a:solidFill>
                <a:srgbClr val="A50021"/>
              </a:solidFill>
            </a:endParaRPr>
          </a:p>
        </p:txBody>
      </p:sp>
      <p:sp>
        <p:nvSpPr>
          <p:cNvPr id="87" name="Google Shape;87;p13"/>
          <p:cNvSpPr txBox="1">
            <a:spLocks noGrp="1"/>
          </p:cNvSpPr>
          <p:nvPr>
            <p:ph type="subTitle" idx="1"/>
          </p:nvPr>
        </p:nvSpPr>
        <p:spPr>
          <a:xfrm>
            <a:off x="727950" y="3166775"/>
            <a:ext cx="7688100" cy="149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000000"/>
                </a:solidFill>
                <a:latin typeface="Open Sans"/>
                <a:ea typeface="Open Sans"/>
                <a:cs typeface="Open Sans"/>
                <a:sym typeface="Open Sans"/>
              </a:rPr>
              <a:t>CSL in Session, February 2020</a:t>
            </a:r>
            <a:endParaRPr sz="1800" b="1">
              <a:solidFill>
                <a:srgbClr val="000000"/>
              </a:solidFill>
              <a:latin typeface="Open Sans"/>
              <a:ea typeface="Open Sans"/>
              <a:cs typeface="Open Sans"/>
              <a:sym typeface="Open Sans"/>
            </a:endParaRPr>
          </a:p>
          <a:p>
            <a:pPr marL="0" lvl="0" indent="0" algn="l" rtl="0">
              <a:spcBef>
                <a:spcPts val="0"/>
              </a:spcBef>
              <a:spcAft>
                <a:spcPts val="0"/>
              </a:spcAft>
              <a:buNone/>
            </a:pPr>
            <a:r>
              <a:rPr lang="en" sz="1800">
                <a:solidFill>
                  <a:srgbClr val="000000"/>
                </a:solidFill>
                <a:latin typeface="Open Sans"/>
                <a:ea typeface="Open Sans"/>
                <a:cs typeface="Open Sans"/>
                <a:sym typeface="Open Sans"/>
              </a:rPr>
              <a:t>Cameron Riesenberger, Pikes Peak Library District</a:t>
            </a:r>
            <a:endParaRPr sz="1800">
              <a:solidFill>
                <a:srgbClr val="000000"/>
              </a:solidFill>
              <a:latin typeface="Open Sans"/>
              <a:ea typeface="Open Sans"/>
              <a:cs typeface="Open Sans"/>
              <a:sym typeface="Open Sans"/>
            </a:endParaRPr>
          </a:p>
          <a:p>
            <a:pPr marL="0" lvl="0" indent="0" algn="l" rtl="0">
              <a:spcBef>
                <a:spcPts val="0"/>
              </a:spcBef>
              <a:spcAft>
                <a:spcPts val="0"/>
              </a:spcAft>
              <a:buNone/>
            </a:pPr>
            <a:r>
              <a:rPr lang="en" sz="1800">
                <a:solidFill>
                  <a:srgbClr val="000000"/>
                </a:solidFill>
                <a:latin typeface="Open Sans"/>
                <a:ea typeface="Open Sans"/>
                <a:cs typeface="Open Sans"/>
                <a:sym typeface="Open Sans"/>
              </a:rPr>
              <a:t>Christine Kreger, Colorado State Library</a:t>
            </a:r>
            <a:endParaRPr sz="1800">
              <a:solidFill>
                <a:srgbClr val="000000"/>
              </a:solidFill>
              <a:latin typeface="Open Sans"/>
              <a:ea typeface="Open Sans"/>
              <a:cs typeface="Open Sans"/>
              <a:sym typeface="Open Sans"/>
            </a:endParaRPr>
          </a:p>
          <a:p>
            <a:pPr marL="0" lvl="0" indent="0" algn="l" rtl="0">
              <a:spcBef>
                <a:spcPts val="0"/>
              </a:spcBef>
              <a:spcAft>
                <a:spcPts val="0"/>
              </a:spcAft>
              <a:buNone/>
            </a:pPr>
            <a:r>
              <a:rPr lang="en" sz="1800">
                <a:solidFill>
                  <a:srgbClr val="000000"/>
                </a:solidFill>
                <a:latin typeface="Open Sans"/>
                <a:ea typeface="Open Sans"/>
                <a:cs typeface="Open Sans"/>
                <a:sym typeface="Open Sans"/>
              </a:rPr>
              <a:t>Beth Crist, Colorado State Library             </a:t>
            </a:r>
            <a:endParaRPr sz="1800">
              <a:solidFill>
                <a:srgbClr val="000000"/>
              </a:solidFill>
              <a:latin typeface="Open Sans"/>
              <a:ea typeface="Open Sans"/>
              <a:cs typeface="Open Sans"/>
              <a:sym typeface="Open Sans"/>
            </a:endParaRPr>
          </a:p>
          <a:p>
            <a:pPr marL="0" lvl="0" indent="0" algn="l" rtl="0">
              <a:spcBef>
                <a:spcPts val="0"/>
              </a:spcBef>
              <a:spcAft>
                <a:spcPts val="0"/>
              </a:spcAft>
              <a:buNone/>
            </a:pPr>
            <a:endParaRPr sz="1400">
              <a:solidFill>
                <a:srgbClr val="000000"/>
              </a:solidFill>
              <a:latin typeface="Open Sans"/>
              <a:ea typeface="Open Sans"/>
              <a:cs typeface="Open Sans"/>
              <a:sym typeface="Open Sans"/>
            </a:endParaRPr>
          </a:p>
        </p:txBody>
      </p:sp>
      <p:pic>
        <p:nvPicPr>
          <p:cNvPr id="88" name="Google Shape;88;p1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764125" y="4605275"/>
            <a:ext cx="1154525" cy="423325"/>
          </a:xfrm>
          <a:prstGeom prst="rect">
            <a:avLst/>
          </a:prstGeom>
          <a:noFill/>
          <a:ln>
            <a:noFill/>
          </a:ln>
        </p:spPr>
      </p:pic>
      <p:pic>
        <p:nvPicPr>
          <p:cNvPr id="89" name="Google Shape;89;p1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846025" y="4657175"/>
            <a:ext cx="1887551" cy="361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23"/>
          <p:cNvSpPr txBox="1">
            <a:spLocks noGrp="1"/>
          </p:cNvSpPr>
          <p:nvPr>
            <p:ph type="title" idx="4294967295"/>
          </p:nvPr>
        </p:nvSpPr>
        <p:spPr>
          <a:xfrm>
            <a:off x="727650" y="927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38761D"/>
                </a:solidFill>
              </a:rPr>
              <a:t>Protective Factors </a:t>
            </a:r>
            <a:endParaRPr/>
          </a:p>
        </p:txBody>
      </p:sp>
      <p:sp>
        <p:nvSpPr>
          <p:cNvPr id="157" name="Google Shape;157;p23"/>
          <p:cNvSpPr txBox="1"/>
          <p:nvPr/>
        </p:nvSpPr>
        <p:spPr>
          <a:xfrm>
            <a:off x="852350" y="1079650"/>
            <a:ext cx="6407400" cy="3063900"/>
          </a:xfrm>
          <a:prstGeom prst="rect">
            <a:avLst/>
          </a:prstGeom>
          <a:noFill/>
          <a:ln>
            <a:noFill/>
          </a:ln>
        </p:spPr>
        <p:txBody>
          <a:bodyPr spcFirstLastPara="1" wrap="square" lIns="91425" tIns="91425" rIns="91425" bIns="91425" anchor="t" anchorCtr="0">
            <a:noAutofit/>
          </a:bodyPr>
          <a:lstStyle/>
          <a:p>
            <a:pPr marL="457200" lvl="0" indent="-317500" algn="l" rtl="0">
              <a:lnSpc>
                <a:spcPct val="200000"/>
              </a:lnSpc>
              <a:spcBef>
                <a:spcPts val="1200"/>
              </a:spcBef>
              <a:spcAft>
                <a:spcPts val="0"/>
              </a:spcAft>
              <a:buSzPts val="1400"/>
              <a:buFont typeface="Lato"/>
              <a:buChar char="●"/>
            </a:pPr>
            <a:r>
              <a:rPr lang="en">
                <a:latin typeface="Lato"/>
                <a:ea typeface="Lato"/>
                <a:cs typeface="Lato"/>
                <a:sym typeface="Lato"/>
              </a:rPr>
              <a:t>Community resources/youth suicide prevention efforts</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Increased collaborative efforts of the public health departments</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Access to extracurricular activities</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Access to faith-based organizations/activities</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Access to nature/outdoor activities/resources</a:t>
            </a:r>
            <a:endParaRPr>
              <a:latin typeface="Lato"/>
              <a:ea typeface="Lato"/>
              <a:cs typeface="Lato"/>
              <a:sym typeface="Lato"/>
            </a:endParaRPr>
          </a:p>
          <a:p>
            <a:pPr marL="0" lvl="0" indent="0" algn="l" rtl="0">
              <a:spcBef>
                <a:spcPts val="1200"/>
              </a:spcBef>
              <a:spcAft>
                <a:spcPts val="0"/>
              </a:spcAft>
              <a:buNone/>
            </a:pPr>
            <a:endParaRPr>
              <a:latin typeface="Lato"/>
              <a:ea typeface="Lato"/>
              <a:cs typeface="Lato"/>
              <a:sym typeface="Lato"/>
            </a:endParaRPr>
          </a:p>
        </p:txBody>
      </p:sp>
      <p:sp>
        <p:nvSpPr>
          <p:cNvPr id="155" name="Google Shape;155;p23"/>
          <p:cNvSpPr txBox="1"/>
          <p:nvPr/>
        </p:nvSpPr>
        <p:spPr>
          <a:xfrm>
            <a:off x="2600550" y="4213025"/>
            <a:ext cx="3942900" cy="790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50" i="1">
                <a:solidFill>
                  <a:srgbClr val="004620"/>
                </a:solidFill>
              </a:rPr>
              <a:t>“</a:t>
            </a:r>
            <a:r>
              <a:rPr lang="en" sz="1050" b="1" i="1">
                <a:solidFill>
                  <a:srgbClr val="004620"/>
                </a:solidFill>
              </a:rPr>
              <a:t>You are someone’s favorite person, so build relationships and connect with kids.” – School Staff</a:t>
            </a:r>
            <a:endParaRPr sz="1050" b="1" i="1">
              <a:solidFill>
                <a:srgbClr val="00462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a:spLocks noGrp="1"/>
          </p:cNvSpPr>
          <p:nvPr>
            <p:ph type="title" idx="4294967295"/>
          </p:nvPr>
        </p:nvSpPr>
        <p:spPr>
          <a:xfrm>
            <a:off x="727650" y="927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244061"/>
                </a:solidFill>
              </a:rPr>
              <a:t>Recommendations </a:t>
            </a:r>
            <a:endParaRPr>
              <a:solidFill>
                <a:srgbClr val="244061"/>
              </a:solidFill>
            </a:endParaRPr>
          </a:p>
        </p:txBody>
      </p:sp>
      <p:graphicFrame>
        <p:nvGraphicFramePr>
          <p:cNvPr id="163" name="Google Shape;163;p24"/>
          <p:cNvGraphicFramePr/>
          <p:nvPr>
            <p:extLst>
              <p:ext uri="{D42A27DB-BD31-4B8C-83A1-F6EECF244321}">
                <p14:modId xmlns:p14="http://schemas.microsoft.com/office/powerpoint/2010/main" val="1380645829"/>
              </p:ext>
            </p:extLst>
          </p:nvPr>
        </p:nvGraphicFramePr>
        <p:xfrm>
          <a:off x="222975" y="681750"/>
          <a:ext cx="8991600" cy="3547144"/>
        </p:xfrm>
        <a:graphic>
          <a:graphicData uri="http://schemas.openxmlformats.org/drawingml/2006/table">
            <a:tbl>
              <a:tblPr firstRow="1">
                <a:noFill/>
                <a:tableStyleId>{1DCA19ED-E528-4811-A58B-6E36AD0F6C5E}</a:tableStyleId>
              </a:tblPr>
              <a:tblGrid>
                <a:gridCol w="8991600">
                  <a:extLst>
                    <a:ext uri="{9D8B030D-6E8A-4147-A177-3AD203B41FA5}">
                      <a16:colId xmlns:a16="http://schemas.microsoft.com/office/drawing/2014/main" val="20000"/>
                    </a:ext>
                  </a:extLst>
                </a:gridCol>
              </a:tblGrid>
              <a:tr h="504825">
                <a:tc>
                  <a:txBody>
                    <a:bodyPr/>
                    <a:lstStyle/>
                    <a:p>
                      <a:pPr marL="457200" lvl="0" indent="-317500" algn="l" rtl="0">
                        <a:lnSpc>
                          <a:spcPct val="200000"/>
                        </a:lnSpc>
                        <a:spcBef>
                          <a:spcPts val="1200"/>
                        </a:spcBef>
                        <a:spcAft>
                          <a:spcPts val="0"/>
                        </a:spcAft>
                        <a:buSzPts val="1400"/>
                        <a:buFont typeface="Lato"/>
                        <a:buChar char="●"/>
                      </a:pPr>
                      <a:r>
                        <a:rPr lang="en" dirty="0">
                          <a:latin typeface="Lato"/>
                          <a:ea typeface="Lato"/>
                          <a:cs typeface="Lato"/>
                          <a:sym typeface="Lato"/>
                        </a:rPr>
                        <a:t>Prioritize relationship building between adults and youth.</a:t>
                      </a:r>
                      <a:endParaRPr dirty="0">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dirty="0">
                          <a:latin typeface="Lato"/>
                          <a:ea typeface="Lato"/>
                          <a:cs typeface="Lato"/>
                          <a:sym typeface="Lato"/>
                        </a:rPr>
                        <a:t>Create a culture of support for youth in crisis/post crisis.</a:t>
                      </a:r>
                      <a:endParaRPr dirty="0">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dirty="0">
                          <a:latin typeface="Lato"/>
                          <a:ea typeface="Lato"/>
                          <a:cs typeface="Lato"/>
                          <a:sym typeface="Lato"/>
                        </a:rPr>
                        <a:t>Implement programs or strategies that build resilience and coping skills.</a:t>
                      </a:r>
                      <a:endParaRPr dirty="0">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dirty="0">
                          <a:latin typeface="Lato"/>
                          <a:ea typeface="Lato"/>
                          <a:cs typeface="Lato"/>
                          <a:sym typeface="Lato"/>
                        </a:rPr>
                        <a:t>Increase access to prosocial activities and supportive environments.</a:t>
                      </a:r>
                      <a:endParaRPr dirty="0">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dirty="0">
                          <a:latin typeface="Lato"/>
                          <a:ea typeface="Lato"/>
                          <a:cs typeface="Lato"/>
                          <a:sym typeface="Lato"/>
                        </a:rPr>
                        <a:t>Leverage current public awareness campaigns to destigmatize getting help for mental health needs, including suicidal ideation.</a:t>
                      </a:r>
                      <a:endParaRPr dirty="0">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dirty="0">
                          <a:latin typeface="Lato"/>
                          <a:ea typeface="Lato"/>
                          <a:cs typeface="Lato"/>
                          <a:sym typeface="Lato"/>
                        </a:rPr>
                        <a:t>Create coalitions of providers and foster relationships between providers and youth serving organizations.</a:t>
                      </a:r>
                      <a:endParaRPr dirty="0">
                        <a:latin typeface="Lato"/>
                        <a:ea typeface="Lato"/>
                        <a:cs typeface="Lato"/>
                        <a:sym typeface="Lato"/>
                      </a:endParaRPr>
                    </a:p>
                    <a:p>
                      <a:pPr marL="0" lvl="0" indent="0" algn="l" rtl="0">
                        <a:lnSpc>
                          <a:spcPct val="115000"/>
                        </a:lnSpc>
                        <a:spcBef>
                          <a:spcPts val="1200"/>
                        </a:spcBef>
                        <a:spcAft>
                          <a:spcPts val="1200"/>
                        </a:spcAft>
                        <a:buNone/>
                      </a:pPr>
                      <a:endParaRPr dirty="0">
                        <a:latin typeface="Trebuchet MS"/>
                        <a:ea typeface="Trebuchet MS"/>
                        <a:cs typeface="Trebuchet MS"/>
                        <a:sym typeface="Trebuchet MS"/>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2800">
                <a:solidFill>
                  <a:srgbClr val="5F497A"/>
                </a:solidFill>
              </a:rPr>
              <a:t>WHAT IS THE LIBRARY’S ROLE?</a:t>
            </a:r>
            <a:endParaRPr sz="2800">
              <a:solidFill>
                <a:srgbClr val="5F497A"/>
              </a:solidFill>
            </a:endParaRPr>
          </a:p>
          <a:p>
            <a:pPr marL="0" lvl="0" indent="0" algn="l" rtl="0">
              <a:spcBef>
                <a:spcPts val="1200"/>
              </a:spcBef>
              <a:spcAft>
                <a:spcPts val="0"/>
              </a:spcAft>
              <a:buNone/>
            </a:pPr>
            <a:endParaRPr/>
          </a:p>
        </p:txBody>
      </p:sp>
      <p:pic>
        <p:nvPicPr>
          <p:cNvPr id="169" name="Google Shape;169;p25" descr="Teens participating in a lock out program at the library."/>
          <p:cNvPicPr preferRelativeResize="0"/>
          <p:nvPr/>
        </p:nvPicPr>
        <p:blipFill>
          <a:blip r:embed="rId3">
            <a:alphaModFix/>
          </a:blip>
          <a:stretch>
            <a:fillRect/>
          </a:stretch>
        </p:blipFill>
        <p:spPr>
          <a:xfrm>
            <a:off x="1381000" y="2571750"/>
            <a:ext cx="3249550" cy="2435701"/>
          </a:xfrm>
          <a:prstGeom prst="rect">
            <a:avLst/>
          </a:prstGeom>
          <a:noFill/>
          <a:ln>
            <a:noFill/>
          </a:ln>
        </p:spPr>
      </p:pic>
      <p:pic>
        <p:nvPicPr>
          <p:cNvPr id="170" name="Google Shape;170;p25" descr="Teens participating in a library computer program."/>
          <p:cNvPicPr preferRelativeResize="0"/>
          <p:nvPr/>
        </p:nvPicPr>
        <p:blipFill>
          <a:blip r:embed="rId4">
            <a:alphaModFix/>
          </a:blip>
          <a:stretch>
            <a:fillRect/>
          </a:stretch>
        </p:blipFill>
        <p:spPr>
          <a:xfrm>
            <a:off x="5478999" y="2111738"/>
            <a:ext cx="2238637" cy="2984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pSp>
        <p:nvGrpSpPr>
          <p:cNvPr id="175" name="Google Shape;175;p26" descr="Examples of Tough Topic bookmarks with the topic and call numberz listed. Also, examples of Safe Teen Phone Number bookmarks,"/>
          <p:cNvGrpSpPr/>
          <p:nvPr/>
        </p:nvGrpSpPr>
        <p:grpSpPr>
          <a:xfrm>
            <a:off x="375429" y="152400"/>
            <a:ext cx="8393142" cy="4838700"/>
            <a:chOff x="152400" y="152400"/>
            <a:chExt cx="8393142" cy="4838700"/>
          </a:xfrm>
        </p:grpSpPr>
        <p:pic>
          <p:nvPicPr>
            <p:cNvPr id="176" name="Google Shape;176;p26"/>
            <p:cNvPicPr preferRelativeResize="0"/>
            <p:nvPr/>
          </p:nvPicPr>
          <p:blipFill>
            <a:blip r:embed="rId3">
              <a:alphaModFix/>
            </a:blip>
            <a:stretch>
              <a:fillRect/>
            </a:stretch>
          </p:blipFill>
          <p:spPr>
            <a:xfrm>
              <a:off x="152400" y="152400"/>
              <a:ext cx="2049331" cy="4838698"/>
            </a:xfrm>
            <a:prstGeom prst="rect">
              <a:avLst/>
            </a:prstGeom>
            <a:noFill/>
            <a:ln>
              <a:noFill/>
            </a:ln>
          </p:spPr>
        </p:pic>
        <p:pic>
          <p:nvPicPr>
            <p:cNvPr id="177" name="Google Shape;177;p26"/>
            <p:cNvPicPr preferRelativeResize="0"/>
            <p:nvPr/>
          </p:nvPicPr>
          <p:blipFill>
            <a:blip r:embed="rId4">
              <a:alphaModFix/>
            </a:blip>
            <a:stretch>
              <a:fillRect/>
            </a:stretch>
          </p:blipFill>
          <p:spPr>
            <a:xfrm>
              <a:off x="2354131" y="152400"/>
              <a:ext cx="2049331" cy="4838698"/>
            </a:xfrm>
            <a:prstGeom prst="rect">
              <a:avLst/>
            </a:prstGeom>
            <a:noFill/>
            <a:ln>
              <a:noFill/>
            </a:ln>
          </p:spPr>
        </p:pic>
        <p:pic>
          <p:nvPicPr>
            <p:cNvPr id="178" name="Google Shape;178;p26"/>
            <p:cNvPicPr preferRelativeResize="0"/>
            <p:nvPr/>
          </p:nvPicPr>
          <p:blipFill>
            <a:blip r:embed="rId5">
              <a:alphaModFix/>
            </a:blip>
            <a:stretch>
              <a:fillRect/>
            </a:stretch>
          </p:blipFill>
          <p:spPr>
            <a:xfrm>
              <a:off x="4555862" y="152400"/>
              <a:ext cx="1917448" cy="4838700"/>
            </a:xfrm>
            <a:prstGeom prst="rect">
              <a:avLst/>
            </a:prstGeom>
            <a:noFill/>
            <a:ln>
              <a:noFill/>
            </a:ln>
          </p:spPr>
        </p:pic>
        <p:pic>
          <p:nvPicPr>
            <p:cNvPr id="179" name="Google Shape;179;p26"/>
            <p:cNvPicPr preferRelativeResize="0"/>
            <p:nvPr/>
          </p:nvPicPr>
          <p:blipFill>
            <a:blip r:embed="rId6">
              <a:alphaModFix/>
            </a:blip>
            <a:stretch>
              <a:fillRect/>
            </a:stretch>
          </p:blipFill>
          <p:spPr>
            <a:xfrm>
              <a:off x="6625710" y="152400"/>
              <a:ext cx="1919832" cy="4838699"/>
            </a:xfrm>
            <a:prstGeom prst="rect">
              <a:avLst/>
            </a:prstGeom>
            <a:noFill/>
            <a:ln>
              <a:noFill/>
            </a:ln>
          </p:spPr>
        </p:pic>
      </p:grpSp>
      <p:sp>
        <p:nvSpPr>
          <p:cNvPr id="2" name="Title 1">
            <a:extLst>
              <a:ext uri="{FF2B5EF4-FFF2-40B4-BE49-F238E27FC236}">
                <a16:creationId xmlns:a16="http://schemas.microsoft.com/office/drawing/2014/main" id="{8EA4BD37-3EB5-92E7-2A60-A41F529CF9E1}"/>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Example Bookmarks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Title 1">
            <a:extLst>
              <a:ext uri="{FF2B5EF4-FFF2-40B4-BE49-F238E27FC236}">
                <a16:creationId xmlns:a16="http://schemas.microsoft.com/office/drawing/2014/main" id="{582B401D-81A3-B69C-1486-831798AE200D}"/>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Pikes Peak Library Tough Topics Online Guide</a:t>
            </a:r>
          </a:p>
        </p:txBody>
      </p:sp>
      <p:pic>
        <p:nvPicPr>
          <p:cNvPr id="184" name="Google Shape;184;p27" descr="Screenshot of the Pikes Peak Library District Tough Topics webpage."/>
          <p:cNvPicPr preferRelativeResize="0"/>
          <p:nvPr/>
        </p:nvPicPr>
        <p:blipFill rotWithShape="1">
          <a:blip r:embed="rId3">
            <a:alphaModFix/>
          </a:blip>
          <a:srcRect l="5327" t="15618" r="5886"/>
          <a:stretch/>
        </p:blipFill>
        <p:spPr>
          <a:xfrm>
            <a:off x="79550" y="106050"/>
            <a:ext cx="9064452" cy="4591261"/>
          </a:xfrm>
          <a:prstGeom prst="rect">
            <a:avLst/>
          </a:prstGeom>
          <a:noFill/>
          <a:ln>
            <a:noFill/>
          </a:ln>
        </p:spPr>
      </p:pic>
      <p:sp>
        <p:nvSpPr>
          <p:cNvPr id="185" name="Google Shape;185;p27"/>
          <p:cNvSpPr txBox="1"/>
          <p:nvPr/>
        </p:nvSpPr>
        <p:spPr>
          <a:xfrm>
            <a:off x="3607600" y="4697300"/>
            <a:ext cx="39024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hlinkClick r:id="rId4"/>
              </a:rPr>
              <a:t>https://research.ppld.org/toughtopics</a:t>
            </a:r>
            <a:endParaRPr sz="1800">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2" name="Title 1">
            <a:extLst>
              <a:ext uri="{FF2B5EF4-FFF2-40B4-BE49-F238E27FC236}">
                <a16:creationId xmlns:a16="http://schemas.microsoft.com/office/drawing/2014/main" id="{2F9246AA-25D7-65E5-D809-189AC2AE15DD}"/>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Below the Surface Marketing </a:t>
            </a:r>
          </a:p>
        </p:txBody>
      </p:sp>
      <p:pic>
        <p:nvPicPr>
          <p:cNvPr id="190" name="Google Shape;190;p28" descr="Examples from the NAMI Below the Surface Crisis Service textline. Positive statements like &quot;My life is full&quot; followed by realistic statemements like &quot;pf pressure and expectations.&quot;"/>
          <p:cNvPicPr preferRelativeResize="0"/>
          <p:nvPr/>
        </p:nvPicPr>
        <p:blipFill>
          <a:blip r:embed="rId3">
            <a:alphaModFix/>
          </a:blip>
          <a:stretch>
            <a:fillRect/>
          </a:stretch>
        </p:blipFill>
        <p:spPr>
          <a:xfrm>
            <a:off x="2937919" y="152400"/>
            <a:ext cx="4900962" cy="4838699"/>
          </a:xfrm>
          <a:prstGeom prst="rect">
            <a:avLst/>
          </a:prstGeom>
          <a:noFill/>
          <a:ln>
            <a:noFill/>
          </a:ln>
        </p:spPr>
      </p:pic>
      <p:sp>
        <p:nvSpPr>
          <p:cNvPr id="191" name="Google Shape;191;p28"/>
          <p:cNvSpPr txBox="1"/>
          <p:nvPr/>
        </p:nvSpPr>
        <p:spPr>
          <a:xfrm>
            <a:off x="35725" y="544700"/>
            <a:ext cx="2902200" cy="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4"/>
              </a:rPr>
              <a:t>https://www.namicoloradosprings.org/below-the-surface---colorado-crisis-text-line.html</a:t>
            </a:r>
            <a:r>
              <a:rPr lang="en"/>
              <a:t> </a:t>
            </a:r>
            <a:endParaRPr>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8761D"/>
                </a:solidFill>
              </a:rPr>
              <a:t>Action Planning</a:t>
            </a:r>
            <a:endParaRPr>
              <a:solidFill>
                <a:srgbClr val="38761D"/>
              </a:solidFill>
            </a:endParaRPr>
          </a:p>
        </p:txBody>
      </p:sp>
      <p:sp>
        <p:nvSpPr>
          <p:cNvPr id="203" name="Google Shape;203;p30"/>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latin typeface="Trebuchet MS"/>
                <a:ea typeface="Trebuchet MS"/>
                <a:cs typeface="Trebuchet MS"/>
                <a:sym typeface="Trebuchet MS"/>
              </a:rPr>
              <a:t>What is one thing you will share with your organization?</a:t>
            </a:r>
            <a:endParaRPr sz="2400">
              <a:solidFill>
                <a:srgbClr val="000000"/>
              </a:solidFill>
              <a:latin typeface="Trebuchet MS"/>
              <a:ea typeface="Trebuchet MS"/>
              <a:cs typeface="Trebuchet MS"/>
              <a:sym typeface="Trebuchet MS"/>
            </a:endParaRPr>
          </a:p>
          <a:p>
            <a:pPr marL="0" lvl="0" indent="0" algn="l" rtl="0">
              <a:spcBef>
                <a:spcPts val="0"/>
              </a:spcBef>
              <a:spcAft>
                <a:spcPts val="0"/>
              </a:spcAft>
              <a:buNone/>
            </a:pPr>
            <a:endParaRPr sz="2400">
              <a:solidFill>
                <a:srgbClr val="000000"/>
              </a:solidFill>
              <a:latin typeface="Trebuchet MS"/>
              <a:ea typeface="Trebuchet MS"/>
              <a:cs typeface="Trebuchet MS"/>
              <a:sym typeface="Trebuchet MS"/>
            </a:endParaRPr>
          </a:p>
          <a:p>
            <a:pPr marL="0" lvl="0" indent="0" algn="l" rtl="0">
              <a:spcBef>
                <a:spcPts val="0"/>
              </a:spcBef>
              <a:spcAft>
                <a:spcPts val="0"/>
              </a:spcAft>
              <a:buNone/>
            </a:pPr>
            <a:endParaRPr sz="2400">
              <a:solidFill>
                <a:srgbClr val="000000"/>
              </a:solidFill>
              <a:latin typeface="Trebuchet MS"/>
              <a:ea typeface="Trebuchet MS"/>
              <a:cs typeface="Trebuchet MS"/>
              <a:sym typeface="Trebuchet MS"/>
            </a:endParaRPr>
          </a:p>
          <a:p>
            <a:pPr marL="0" lvl="0" indent="0" algn="l" rtl="0">
              <a:spcBef>
                <a:spcPts val="0"/>
              </a:spcBef>
              <a:spcAft>
                <a:spcPts val="0"/>
              </a:spcAft>
              <a:buNone/>
            </a:pPr>
            <a:r>
              <a:rPr lang="en" sz="2400">
                <a:solidFill>
                  <a:srgbClr val="000000"/>
                </a:solidFill>
                <a:latin typeface="Trebuchet MS"/>
                <a:ea typeface="Trebuchet MS"/>
                <a:cs typeface="Trebuchet MS"/>
                <a:sym typeface="Trebuchet MS"/>
              </a:rPr>
              <a:t>What is one thing you will do in next month?</a:t>
            </a:r>
            <a:endParaRPr sz="2400">
              <a:solidFill>
                <a:srgbClr val="000000"/>
              </a:solidFill>
              <a:latin typeface="Trebuchet MS"/>
              <a:ea typeface="Trebuchet MS"/>
              <a:cs typeface="Trebuchet MS"/>
              <a:sym typeface="Trebuchet MS"/>
            </a:endParaRPr>
          </a:p>
          <a:p>
            <a:pPr marL="0" lvl="0" indent="0" algn="l" rtl="0">
              <a:spcBef>
                <a:spcPts val="1200"/>
              </a:spcBef>
              <a:spcAft>
                <a:spcPts val="1200"/>
              </a:spcAft>
              <a:buNone/>
            </a:pPr>
            <a:endParaRPr sz="2400" b="1">
              <a:solidFill>
                <a:srgbClr val="A50021"/>
              </a:solidFill>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a:t>
            </a:r>
            <a:endParaRPr/>
          </a:p>
        </p:txBody>
      </p:sp>
      <p:pic>
        <p:nvPicPr>
          <p:cNvPr id="209" name="Google Shape;209;p3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238843" y="1354276"/>
            <a:ext cx="2666314" cy="3555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Title 1">
            <a:extLst>
              <a:ext uri="{FF2B5EF4-FFF2-40B4-BE49-F238E27FC236}">
                <a16:creationId xmlns:a16="http://schemas.microsoft.com/office/drawing/2014/main" id="{D58325CA-40E7-11BC-5F0A-3314FE3F0C25}"/>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Headlines about Colorado suicide rates</a:t>
            </a:r>
          </a:p>
        </p:txBody>
      </p:sp>
      <p:pic>
        <p:nvPicPr>
          <p:cNvPr id="94" name="Google Shape;94;p14" descr="Colorado kids and teens are dying at a rate higher that the US average - and suicide is to blame"/>
          <p:cNvPicPr preferRelativeResize="0"/>
          <p:nvPr/>
        </p:nvPicPr>
        <p:blipFill rotWithShape="1">
          <a:blip r:embed="rId3">
            <a:alphaModFix/>
          </a:blip>
          <a:srcRect l="17743" t="39281" r="31776" b="45845"/>
          <a:stretch/>
        </p:blipFill>
        <p:spPr>
          <a:xfrm>
            <a:off x="176375" y="176375"/>
            <a:ext cx="4042824" cy="719650"/>
          </a:xfrm>
          <a:prstGeom prst="rect">
            <a:avLst/>
          </a:prstGeom>
          <a:noFill/>
          <a:ln>
            <a:noFill/>
          </a:ln>
        </p:spPr>
      </p:pic>
      <p:pic>
        <p:nvPicPr>
          <p:cNvPr id="95" name="Google Shape;95;p14" descr="Suicide among teens and young adults reaches highest level since 2000."/>
          <p:cNvPicPr preferRelativeResize="0"/>
          <p:nvPr/>
        </p:nvPicPr>
        <p:blipFill rotWithShape="1">
          <a:blip r:embed="rId4">
            <a:alphaModFix/>
          </a:blip>
          <a:srcRect l="8683" t="29057" r="41669" b="52879"/>
          <a:stretch/>
        </p:blipFill>
        <p:spPr>
          <a:xfrm>
            <a:off x="4840125" y="176375"/>
            <a:ext cx="2921002" cy="642051"/>
          </a:xfrm>
          <a:prstGeom prst="rect">
            <a:avLst/>
          </a:prstGeom>
          <a:noFill/>
          <a:ln>
            <a:noFill/>
          </a:ln>
        </p:spPr>
      </p:pic>
      <p:pic>
        <p:nvPicPr>
          <p:cNvPr id="96" name="Google Shape;96;p14" descr="Colorado teen suicide tate nearly twice national average."/>
          <p:cNvPicPr preferRelativeResize="0"/>
          <p:nvPr/>
        </p:nvPicPr>
        <p:blipFill rotWithShape="1">
          <a:blip r:embed="rId5">
            <a:alphaModFix/>
          </a:blip>
          <a:srcRect l="17676" t="29484" r="35794" b="59826"/>
          <a:stretch/>
        </p:blipFill>
        <p:spPr>
          <a:xfrm>
            <a:off x="1016725" y="938400"/>
            <a:ext cx="5516050" cy="765551"/>
          </a:xfrm>
          <a:prstGeom prst="rect">
            <a:avLst/>
          </a:prstGeom>
          <a:noFill/>
          <a:ln>
            <a:noFill/>
          </a:ln>
        </p:spPr>
      </p:pic>
      <p:pic>
        <p:nvPicPr>
          <p:cNvPr id="97" name="Google Shape;97;p14" descr="Teen suicides spike in El Paso County in recent weeks."/>
          <p:cNvPicPr preferRelativeResize="0"/>
          <p:nvPr/>
        </p:nvPicPr>
        <p:blipFill rotWithShape="1">
          <a:blip r:embed="rId6">
            <a:alphaModFix/>
          </a:blip>
          <a:srcRect l="18004" t="33814" r="24454" b="56821"/>
          <a:stretch/>
        </p:blipFill>
        <p:spPr>
          <a:xfrm>
            <a:off x="4402650" y="1479637"/>
            <a:ext cx="4494374" cy="441873"/>
          </a:xfrm>
          <a:prstGeom prst="rect">
            <a:avLst/>
          </a:prstGeom>
          <a:noFill/>
          <a:ln>
            <a:noFill/>
          </a:ln>
        </p:spPr>
      </p:pic>
      <p:pic>
        <p:nvPicPr>
          <p:cNvPr id="100" name="Google Shape;100;p14" descr="More Colorado Youth Than Ever Before are Dying of Suicide, and the Causes Remain Complicated."/>
          <p:cNvPicPr preferRelativeResize="0"/>
          <p:nvPr/>
        </p:nvPicPr>
        <p:blipFill rotWithShape="1">
          <a:blip r:embed="rId7">
            <a:alphaModFix/>
          </a:blip>
          <a:srcRect l="12988" t="28723" r="35876" b="63567"/>
          <a:stretch/>
        </p:blipFill>
        <p:spPr>
          <a:xfrm>
            <a:off x="101805" y="2031150"/>
            <a:ext cx="4851446" cy="441876"/>
          </a:xfrm>
          <a:prstGeom prst="rect">
            <a:avLst/>
          </a:prstGeom>
          <a:noFill/>
          <a:ln>
            <a:noFill/>
          </a:ln>
        </p:spPr>
      </p:pic>
      <p:pic>
        <p:nvPicPr>
          <p:cNvPr id="101" name="Google Shape;101;p14" descr="CDC: Colorado suicide rates increased more than 34 percent since 1999."/>
          <p:cNvPicPr preferRelativeResize="0"/>
          <p:nvPr/>
        </p:nvPicPr>
        <p:blipFill rotWithShape="1">
          <a:blip r:embed="rId8">
            <a:alphaModFix/>
          </a:blip>
          <a:srcRect l="18160" t="43320" r="22337" b="46802"/>
          <a:stretch/>
        </p:blipFill>
        <p:spPr>
          <a:xfrm>
            <a:off x="1376824" y="2655500"/>
            <a:ext cx="6923626" cy="694286"/>
          </a:xfrm>
          <a:prstGeom prst="rect">
            <a:avLst/>
          </a:prstGeom>
          <a:noFill/>
          <a:ln>
            <a:noFill/>
          </a:ln>
        </p:spPr>
      </p:pic>
      <p:pic>
        <p:nvPicPr>
          <p:cNvPr id="102" name="Google Shape;102;p14" descr="Suicide now kills more young people in COlorado than car accidents. The suicide rate overall in the Centennial State is among the highest in the nation."/>
          <p:cNvPicPr preferRelativeResize="0"/>
          <p:nvPr/>
        </p:nvPicPr>
        <p:blipFill rotWithShape="1">
          <a:blip r:embed="rId9">
            <a:alphaModFix/>
          </a:blip>
          <a:srcRect l="18671" t="33770" r="38465" b="59070"/>
          <a:stretch/>
        </p:blipFill>
        <p:spPr>
          <a:xfrm>
            <a:off x="614800" y="3315900"/>
            <a:ext cx="8529202" cy="860674"/>
          </a:xfrm>
          <a:prstGeom prst="rect">
            <a:avLst/>
          </a:prstGeom>
          <a:noFill/>
          <a:ln>
            <a:noFill/>
          </a:ln>
        </p:spPr>
      </p:pic>
      <p:pic>
        <p:nvPicPr>
          <p:cNvPr id="98" name="Google Shape;98;p14" descr="A silent sorrow: Rural Coloaeddo's high suicide rate, and what's driving it."/>
          <p:cNvPicPr preferRelativeResize="0"/>
          <p:nvPr/>
        </p:nvPicPr>
        <p:blipFill rotWithShape="1">
          <a:blip r:embed="rId10">
            <a:alphaModFix/>
          </a:blip>
          <a:srcRect l="20738" t="38306" r="41698" b="48431"/>
          <a:stretch/>
        </p:blipFill>
        <p:spPr>
          <a:xfrm>
            <a:off x="176375" y="4301325"/>
            <a:ext cx="3373474" cy="719650"/>
          </a:xfrm>
          <a:prstGeom prst="rect">
            <a:avLst/>
          </a:prstGeom>
          <a:noFill/>
          <a:ln>
            <a:noFill/>
          </a:ln>
        </p:spPr>
      </p:pic>
      <p:pic>
        <p:nvPicPr>
          <p:cNvPr id="99" name="Google Shape;99;p14" descr="To Heal the Community, Arapahoe High Pulls Together in the Wake of Recent Suicides."/>
          <p:cNvPicPr preferRelativeResize="0"/>
          <p:nvPr/>
        </p:nvPicPr>
        <p:blipFill rotWithShape="1">
          <a:blip r:embed="rId11">
            <a:alphaModFix/>
          </a:blip>
          <a:srcRect l="11911" t="29083" r="32735" b="62331"/>
          <a:stretch/>
        </p:blipFill>
        <p:spPr>
          <a:xfrm>
            <a:off x="3627950" y="4301325"/>
            <a:ext cx="5516050" cy="4756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5" descr="Graph showing inceasting suicide rates among US youth from 2000 to 2016 for all ages 10-24."/>
          <p:cNvPicPr preferRelativeResize="0"/>
          <p:nvPr/>
        </p:nvPicPr>
        <p:blipFill>
          <a:blip r:embed="rId3">
            <a:alphaModFix/>
          </a:blip>
          <a:stretch>
            <a:fillRect/>
          </a:stretch>
        </p:blipFill>
        <p:spPr>
          <a:xfrm>
            <a:off x="1134650" y="54175"/>
            <a:ext cx="6702450" cy="5026826"/>
          </a:xfrm>
          <a:prstGeom prst="rect">
            <a:avLst/>
          </a:prstGeom>
          <a:noFill/>
          <a:ln>
            <a:noFill/>
          </a:ln>
        </p:spPr>
      </p:pic>
      <p:sp>
        <p:nvSpPr>
          <p:cNvPr id="2" name="Title 1">
            <a:extLst>
              <a:ext uri="{FF2B5EF4-FFF2-40B4-BE49-F238E27FC236}">
                <a16:creationId xmlns:a16="http://schemas.microsoft.com/office/drawing/2014/main" id="{07DEB6BA-590B-0A1A-FCD8-72DEDD3DA6E4}"/>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Suicide Rate Among US Youth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6" descr="Number of deathes by suicide per 100,000 ages 1-19. The national average went up slightly from 2016-2019, and Colorado increased dramatically."/>
          <p:cNvPicPr preferRelativeResize="0"/>
          <p:nvPr/>
        </p:nvPicPr>
        <p:blipFill>
          <a:blip r:embed="rId3">
            <a:alphaModFix/>
          </a:blip>
          <a:stretch>
            <a:fillRect/>
          </a:stretch>
        </p:blipFill>
        <p:spPr>
          <a:xfrm>
            <a:off x="152400" y="152400"/>
            <a:ext cx="8839201" cy="4600873"/>
          </a:xfrm>
          <a:prstGeom prst="rect">
            <a:avLst/>
          </a:prstGeom>
          <a:noFill/>
          <a:ln>
            <a:noFill/>
          </a:ln>
        </p:spPr>
      </p:pic>
      <p:sp>
        <p:nvSpPr>
          <p:cNvPr id="2" name="Title 1">
            <a:extLst>
              <a:ext uri="{FF2B5EF4-FFF2-40B4-BE49-F238E27FC236}">
                <a16:creationId xmlns:a16="http://schemas.microsoft.com/office/drawing/2014/main" id="{0CAB75F4-BA9D-0A82-750D-4776B56B6F94}"/>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The Number of Deaths by Suicide per 100,000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9" name="Google Shape;119;p17"/>
          <p:cNvSpPr txBox="1">
            <a:spLocks noGrp="1"/>
          </p:cNvSpPr>
          <p:nvPr>
            <p:ph type="title" idx="4294967295"/>
          </p:nvPr>
        </p:nvSpPr>
        <p:spPr>
          <a:xfrm>
            <a:off x="449525" y="207725"/>
            <a:ext cx="5510400" cy="70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Lato"/>
                <a:ea typeface="Lato"/>
                <a:cs typeface="Lato"/>
                <a:sym typeface="Lato"/>
              </a:rPr>
              <a:t>Number of suicides per year in Colorado, 2004-2018</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Lato"/>
                <a:ea typeface="Lato"/>
                <a:cs typeface="Lato"/>
                <a:sym typeface="Lato"/>
              </a:rPr>
              <a:t>Age: 10-19 years</a:t>
            </a:r>
          </a:p>
        </p:txBody>
      </p:sp>
      <p:pic>
        <p:nvPicPr>
          <p:cNvPr id="117" name="Google Shape;117;p17" descr="A graph from the Colorado Department of Public Health shows the increase in Colorado suicides for ages 10-19 increased from 60 per year in 2004 to 75 in 2018."/>
          <p:cNvPicPr preferRelativeResize="0"/>
          <p:nvPr/>
        </p:nvPicPr>
        <p:blipFill rotWithShape="1">
          <a:blip r:embed="rId3">
            <a:alphaModFix/>
          </a:blip>
          <a:srcRect l="21796" t="62940" r="45431" b="14041"/>
          <a:stretch/>
        </p:blipFill>
        <p:spPr>
          <a:xfrm>
            <a:off x="282025" y="913325"/>
            <a:ext cx="8741976" cy="3709674"/>
          </a:xfrm>
          <a:prstGeom prst="rect">
            <a:avLst/>
          </a:prstGeom>
          <a:noFill/>
          <a:ln>
            <a:noFill/>
          </a:ln>
        </p:spPr>
      </p:pic>
      <p:sp>
        <p:nvSpPr>
          <p:cNvPr id="118" name="Google Shape;118;p17">
            <a:extLst>
              <a:ext uri="{C183D7F6-B498-43B3-948B-1728B52AA6E4}">
                <adec:decorative xmlns:adec="http://schemas.microsoft.com/office/drawing/2017/decorative" val="1"/>
              </a:ext>
            </a:extLst>
          </p:cNvPr>
          <p:cNvSpPr txBox="1"/>
          <p:nvPr/>
        </p:nvSpPr>
        <p:spPr>
          <a:xfrm>
            <a:off x="223500" y="4623000"/>
            <a:ext cx="7359000" cy="4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From the Colorado Department of Public Health &amp; Environment</a:t>
            </a:r>
            <a:endParaRPr b="1">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8" descr="Colorado county map showing that attempted suicude rates from 2015 varies widely from county to county."/>
          <p:cNvPicPr preferRelativeResize="0"/>
          <p:nvPr/>
        </p:nvPicPr>
        <p:blipFill>
          <a:blip r:embed="rId3">
            <a:alphaModFix/>
          </a:blip>
          <a:stretch>
            <a:fillRect/>
          </a:stretch>
        </p:blipFill>
        <p:spPr>
          <a:xfrm>
            <a:off x="1988148" y="0"/>
            <a:ext cx="5167703" cy="5143499"/>
          </a:xfrm>
          <a:prstGeom prst="rect">
            <a:avLst/>
          </a:prstGeom>
          <a:noFill/>
          <a:ln>
            <a:noFill/>
          </a:ln>
        </p:spPr>
      </p:pic>
      <p:sp>
        <p:nvSpPr>
          <p:cNvPr id="2" name="Title 1">
            <a:extLst>
              <a:ext uri="{FF2B5EF4-FFF2-40B4-BE49-F238E27FC236}">
                <a16:creationId xmlns:a16="http://schemas.microsoft.com/office/drawing/2014/main" id="{4A4A6C15-0A4C-9FA7-EB58-172C8EC009DD}"/>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Regional breakdown of youth who have attempted suicide at least once in 2015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 name="Title 1">
            <a:extLst>
              <a:ext uri="{FF2B5EF4-FFF2-40B4-BE49-F238E27FC236}">
                <a16:creationId xmlns:a16="http://schemas.microsoft.com/office/drawing/2014/main" id="{F839D07F-077F-7DF1-A84F-764692FB4D99}"/>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Video: Kids in Crisis</a:t>
            </a:r>
          </a:p>
        </p:txBody>
      </p:sp>
      <p:pic>
        <p:nvPicPr>
          <p:cNvPr id="129" name="Google Shape;129;p1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138675" y="218179"/>
            <a:ext cx="6773050" cy="3809851"/>
          </a:xfrm>
          <a:prstGeom prst="rect">
            <a:avLst/>
          </a:prstGeom>
          <a:noFill/>
          <a:ln>
            <a:noFill/>
          </a:ln>
        </p:spPr>
      </p:pic>
      <p:sp>
        <p:nvSpPr>
          <p:cNvPr id="130" name="Google Shape;130;p19"/>
          <p:cNvSpPr txBox="1"/>
          <p:nvPr/>
        </p:nvSpPr>
        <p:spPr>
          <a:xfrm>
            <a:off x="2063113" y="4028025"/>
            <a:ext cx="5263500" cy="29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u="sng">
                <a:solidFill>
                  <a:schemeClr val="hlink"/>
                </a:solidFill>
                <a:hlinkClick r:id="rId4"/>
              </a:rPr>
              <a:t>https://www.youtube.com/embed/zaAej0yw4gI?start=23&amp;end=120</a:t>
            </a:r>
            <a:endParaRPr sz="1100"/>
          </a:p>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44061"/>
                </a:solidFill>
              </a:rPr>
              <a:t>Community Conversations to Inform Youth Suicide Prevention: A study in youth suicide in four Colorado Counties</a:t>
            </a:r>
            <a:endParaRPr>
              <a:solidFill>
                <a:srgbClr val="244061"/>
              </a:solidFill>
            </a:endParaRPr>
          </a:p>
        </p:txBody>
      </p:sp>
      <p:sp>
        <p:nvSpPr>
          <p:cNvPr id="142" name="Google Shape;142;p21"/>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2400" b="1">
                <a:solidFill>
                  <a:srgbClr val="A50021"/>
                </a:solidFill>
                <a:latin typeface="Trebuchet MS"/>
                <a:ea typeface="Trebuchet MS"/>
                <a:cs typeface="Trebuchet MS"/>
                <a:sym typeface="Trebuchet MS"/>
              </a:rPr>
              <a:t>*Risk Factors/Barriers</a:t>
            </a:r>
            <a:endParaRPr sz="2400" b="1">
              <a:solidFill>
                <a:srgbClr val="A50021"/>
              </a:solidFill>
              <a:latin typeface="Trebuchet MS"/>
              <a:ea typeface="Trebuchet MS"/>
              <a:cs typeface="Trebuchet MS"/>
              <a:sym typeface="Trebuchet MS"/>
            </a:endParaRPr>
          </a:p>
          <a:p>
            <a:pPr marL="0" lvl="0" indent="0" algn="l" rtl="0">
              <a:spcBef>
                <a:spcPts val="1200"/>
              </a:spcBef>
              <a:spcAft>
                <a:spcPts val="0"/>
              </a:spcAft>
              <a:buNone/>
            </a:pPr>
            <a:r>
              <a:rPr lang="en" sz="2400" b="1">
                <a:solidFill>
                  <a:srgbClr val="4F6228"/>
                </a:solidFill>
                <a:latin typeface="Trebuchet MS"/>
                <a:ea typeface="Trebuchet MS"/>
                <a:cs typeface="Trebuchet MS"/>
                <a:sym typeface="Trebuchet MS"/>
              </a:rPr>
              <a:t>*Protective Factors</a:t>
            </a:r>
            <a:endParaRPr sz="2400" b="1">
              <a:solidFill>
                <a:srgbClr val="4F6228"/>
              </a:solidFill>
              <a:latin typeface="Trebuchet MS"/>
              <a:ea typeface="Trebuchet MS"/>
              <a:cs typeface="Trebuchet MS"/>
              <a:sym typeface="Trebuchet MS"/>
            </a:endParaRPr>
          </a:p>
          <a:p>
            <a:pPr marL="0" lvl="0" indent="0" algn="l" rtl="0">
              <a:spcBef>
                <a:spcPts val="1200"/>
              </a:spcBef>
              <a:spcAft>
                <a:spcPts val="1200"/>
              </a:spcAft>
              <a:buNone/>
            </a:pPr>
            <a:r>
              <a:rPr lang="en" sz="2400" b="1">
                <a:solidFill>
                  <a:srgbClr val="244061"/>
                </a:solidFill>
                <a:latin typeface="Trebuchet MS"/>
                <a:ea typeface="Trebuchet MS"/>
                <a:cs typeface="Trebuchet MS"/>
                <a:sym typeface="Trebuchet MS"/>
              </a:rPr>
              <a:t>*Recommendations</a:t>
            </a:r>
            <a:endParaRPr sz="1800">
              <a:solidFill>
                <a:srgbClr val="FF0000"/>
              </a:solidFill>
            </a:endParaRPr>
          </a:p>
        </p:txBody>
      </p:sp>
      <p:sp>
        <p:nvSpPr>
          <p:cNvPr id="143" name="Google Shape;143;p21"/>
          <p:cNvSpPr txBox="1"/>
          <p:nvPr/>
        </p:nvSpPr>
        <p:spPr>
          <a:xfrm>
            <a:off x="47525" y="4498050"/>
            <a:ext cx="7525500" cy="59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u="sng">
                <a:solidFill>
                  <a:srgbClr val="1155CC"/>
                </a:solidFill>
                <a:latin typeface="Trebuchet MS"/>
                <a:ea typeface="Trebuchet MS"/>
                <a:cs typeface="Trebuchet MS"/>
                <a:sym typeface="Trebuchet MS"/>
              </a:rPr>
              <a:t>https://coag.gov/app/uploads/2019/05/community-conversations-to-inform-youth-suicide-prevention.pdf</a:t>
            </a:r>
            <a:endParaRPr sz="1000">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2"/>
          <p:cNvSpPr txBox="1">
            <a:spLocks noGrp="1"/>
          </p:cNvSpPr>
          <p:nvPr>
            <p:ph type="title" idx="4294967295"/>
          </p:nvPr>
        </p:nvSpPr>
        <p:spPr>
          <a:xfrm>
            <a:off x="727650" y="927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A50021"/>
                </a:solidFill>
              </a:rPr>
              <a:t>Risk Factors and Barriers </a:t>
            </a:r>
            <a:endParaRPr/>
          </a:p>
        </p:txBody>
      </p:sp>
      <p:graphicFrame>
        <p:nvGraphicFramePr>
          <p:cNvPr id="149" name="Google Shape;149;p22"/>
          <p:cNvGraphicFramePr/>
          <p:nvPr>
            <p:extLst>
              <p:ext uri="{D42A27DB-BD31-4B8C-83A1-F6EECF244321}">
                <p14:modId xmlns:p14="http://schemas.microsoft.com/office/powerpoint/2010/main" val="2532067336"/>
              </p:ext>
            </p:extLst>
          </p:nvPr>
        </p:nvGraphicFramePr>
        <p:xfrm>
          <a:off x="289300" y="697500"/>
          <a:ext cx="8697800" cy="4402475"/>
        </p:xfrm>
        <a:graphic>
          <a:graphicData uri="http://schemas.openxmlformats.org/drawingml/2006/table">
            <a:tbl>
              <a:tblPr firstRow="1">
                <a:noFill/>
                <a:tableStyleId>{1DCA19ED-E528-4811-A58B-6E36AD0F6C5E}</a:tableStyleId>
              </a:tblPr>
              <a:tblGrid>
                <a:gridCol w="4348900">
                  <a:extLst>
                    <a:ext uri="{9D8B030D-6E8A-4147-A177-3AD203B41FA5}">
                      <a16:colId xmlns:a16="http://schemas.microsoft.com/office/drawing/2014/main" val="20000"/>
                    </a:ext>
                  </a:extLst>
                </a:gridCol>
                <a:gridCol w="4348900">
                  <a:extLst>
                    <a:ext uri="{9D8B030D-6E8A-4147-A177-3AD203B41FA5}">
                      <a16:colId xmlns:a16="http://schemas.microsoft.com/office/drawing/2014/main" val="20001"/>
                    </a:ext>
                  </a:extLst>
                </a:gridCol>
              </a:tblGrid>
              <a:tr h="4402475">
                <a:tc>
                  <a:txBody>
                    <a:bodyPr/>
                    <a:lstStyle/>
                    <a:p>
                      <a:pPr marL="457200" lvl="0" indent="-292100" algn="l" rtl="0">
                        <a:lnSpc>
                          <a:spcPct val="200000"/>
                        </a:lnSpc>
                        <a:spcBef>
                          <a:spcPts val="0"/>
                        </a:spcBef>
                        <a:spcAft>
                          <a:spcPts val="0"/>
                        </a:spcAft>
                        <a:buSzPts val="1000"/>
                        <a:buFont typeface="Lato"/>
                        <a:buChar char="●"/>
                      </a:pPr>
                      <a:r>
                        <a:rPr lang="en" sz="1000">
                          <a:latin typeface="Lato"/>
                          <a:ea typeface="Lato"/>
                          <a:cs typeface="Lato"/>
                          <a:sym typeface="Lato"/>
                        </a:rPr>
                        <a:t>Pressure/anxiety about failing</a:t>
                      </a:r>
                      <a:endParaRPr sz="100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a:latin typeface="Lato"/>
                          <a:ea typeface="Lato"/>
                          <a:cs typeface="Lato"/>
                          <a:sym typeface="Lato"/>
                        </a:rPr>
                        <a:t>Lack of prosocial activities (Sports, band, afterschool activities)</a:t>
                      </a:r>
                      <a:endParaRPr sz="100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a:latin typeface="Lato"/>
                          <a:ea typeface="Lato"/>
                          <a:cs typeface="Lato"/>
                          <a:sym typeface="Lato"/>
                        </a:rPr>
                        <a:t>Lack of acceptance or tolerance for people’s differences</a:t>
                      </a:r>
                      <a:endParaRPr sz="100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a:latin typeface="Lato"/>
                          <a:ea typeface="Lato"/>
                          <a:cs typeface="Lato"/>
                          <a:sym typeface="Lato"/>
                        </a:rPr>
                        <a:t>Lack of coping skills/resilience in the face of challenges</a:t>
                      </a:r>
                      <a:endParaRPr sz="100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a:latin typeface="Lato"/>
                          <a:ea typeface="Lato"/>
                          <a:cs typeface="Lato"/>
                          <a:sym typeface="Lato"/>
                        </a:rPr>
                        <a:t>Substance abuse</a:t>
                      </a:r>
                      <a:endParaRPr sz="100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a:latin typeface="Lato"/>
                          <a:ea typeface="Lato"/>
                          <a:cs typeface="Lato"/>
                          <a:sym typeface="Lato"/>
                        </a:rPr>
                        <a:t>Adult and teen suicide is becoming normalized</a:t>
                      </a:r>
                      <a:endParaRPr sz="100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a:latin typeface="Lato"/>
                          <a:ea typeface="Lato"/>
                          <a:cs typeface="Lato"/>
                          <a:sym typeface="Lato"/>
                        </a:rPr>
                        <a:t>Access to lethal means</a:t>
                      </a:r>
                      <a:endParaRPr sz="100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a:latin typeface="Lato"/>
                          <a:ea typeface="Lato"/>
                          <a:cs typeface="Lato"/>
                          <a:sym typeface="Lato"/>
                        </a:rPr>
                        <a:t>Lack of resources/funding for public health and social services programs</a:t>
                      </a:r>
                      <a:endParaRPr sz="100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a:latin typeface="Lato"/>
                          <a:ea typeface="Lato"/>
                          <a:cs typeface="Lato"/>
                          <a:sym typeface="Lato"/>
                        </a:rPr>
                        <a:t>Lack of mental health providers trained to work with youth</a:t>
                      </a:r>
                      <a:endParaRPr sz="100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a:latin typeface="Lato"/>
                          <a:ea typeface="Lato"/>
                          <a:cs typeface="Lato"/>
                          <a:sym typeface="Lato"/>
                        </a:rPr>
                        <a:t>Stigma associated with help-seeking</a:t>
                      </a:r>
                      <a:endParaRPr sz="100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a:latin typeface="Lato"/>
                          <a:ea typeface="Lato"/>
                          <a:cs typeface="Lato"/>
                          <a:sym typeface="Lato"/>
                        </a:rPr>
                        <a:t>Fear</a:t>
                      </a:r>
                      <a:endParaRPr sz="100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a:latin typeface="Lato"/>
                          <a:ea typeface="Lato"/>
                          <a:cs typeface="Lato"/>
                          <a:sym typeface="Lato"/>
                        </a:rPr>
                        <a:t>Lack of health insurance</a:t>
                      </a:r>
                      <a:endParaRPr sz="1000">
                        <a:latin typeface="Lato"/>
                        <a:ea typeface="Lato"/>
                        <a:cs typeface="Lato"/>
                        <a:sym typeface="Lato"/>
                      </a:endParaRPr>
                    </a:p>
                  </a:txBody>
                  <a:tcPr marL="68575" marR="68575" marT="91425" marB="91425"/>
                </a:tc>
                <a:tc>
                  <a:txBody>
                    <a:bodyPr/>
                    <a:lstStyle/>
                    <a:p>
                      <a:pPr marL="457200" lvl="0" indent="-292100" algn="l" rtl="0">
                        <a:lnSpc>
                          <a:spcPct val="200000"/>
                        </a:lnSpc>
                        <a:spcBef>
                          <a:spcPts val="0"/>
                        </a:spcBef>
                        <a:spcAft>
                          <a:spcPts val="0"/>
                        </a:spcAft>
                        <a:buSzPts val="1000"/>
                        <a:buFont typeface="Lato"/>
                        <a:buChar char="●"/>
                      </a:pPr>
                      <a:r>
                        <a:rPr lang="en" sz="1000" dirty="0">
                          <a:latin typeface="Lato"/>
                          <a:ea typeface="Lato"/>
                          <a:cs typeface="Lato"/>
                          <a:sym typeface="Lato"/>
                        </a:rPr>
                        <a:t>Social media/cyberbullying</a:t>
                      </a:r>
                      <a:endParaRPr sz="1000" dirty="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dirty="0">
                          <a:latin typeface="Lato"/>
                          <a:ea typeface="Lato"/>
                          <a:cs typeface="Lato"/>
                          <a:sym typeface="Lato"/>
                        </a:rPr>
                        <a:t>Lack of connection to a caring adult</a:t>
                      </a:r>
                      <a:endParaRPr sz="1000" dirty="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dirty="0">
                          <a:latin typeface="Lato"/>
                          <a:ea typeface="Lato"/>
                          <a:cs typeface="Lato"/>
                          <a:sym typeface="Lato"/>
                        </a:rPr>
                        <a:t>Poor employment/lack of economic opportunities in community</a:t>
                      </a:r>
                      <a:endParaRPr sz="1000" dirty="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dirty="0">
                          <a:latin typeface="Lato"/>
                          <a:ea typeface="Lato"/>
                          <a:cs typeface="Lato"/>
                          <a:sym typeface="Lato"/>
                        </a:rPr>
                        <a:t>Generational poverty</a:t>
                      </a:r>
                      <a:endParaRPr sz="1000" dirty="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dirty="0">
                          <a:latin typeface="Lato"/>
                          <a:ea typeface="Lato"/>
                          <a:cs typeface="Lato"/>
                          <a:sym typeface="Lato"/>
                        </a:rPr>
                        <a:t>“Western Mentality” of solving your own problems rather than seeking help.</a:t>
                      </a:r>
                      <a:endParaRPr sz="1000" dirty="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dirty="0">
                          <a:latin typeface="Lato"/>
                          <a:ea typeface="Lato"/>
                          <a:cs typeface="Lato"/>
                          <a:sym typeface="Lato"/>
                        </a:rPr>
                        <a:t>Mental health issues (depression, anxiety, etc.)</a:t>
                      </a:r>
                      <a:endParaRPr sz="1000" dirty="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dirty="0">
                          <a:latin typeface="Lato"/>
                          <a:ea typeface="Lato"/>
                          <a:cs typeface="Lato"/>
                          <a:sym typeface="Lato"/>
                        </a:rPr>
                        <a:t>No time for teens to decompress/self-care</a:t>
                      </a:r>
                      <a:endParaRPr sz="1000" dirty="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dirty="0">
                          <a:latin typeface="Lato"/>
                          <a:ea typeface="Lato"/>
                          <a:cs typeface="Lato"/>
                          <a:sym typeface="Lato"/>
                        </a:rPr>
                        <a:t>Lack of mental health providers who accept Medicaid</a:t>
                      </a:r>
                      <a:endParaRPr sz="1000" dirty="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dirty="0">
                          <a:latin typeface="Lato"/>
                          <a:ea typeface="Lato"/>
                          <a:cs typeface="Lato"/>
                          <a:sym typeface="Lato"/>
                        </a:rPr>
                        <a:t>Lack of coordination/collaboration between health/service organizations</a:t>
                      </a:r>
                      <a:endParaRPr sz="1000" dirty="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dirty="0">
                          <a:latin typeface="Lato"/>
                          <a:ea typeface="Lato"/>
                          <a:cs typeface="Lato"/>
                          <a:sym typeface="Lato"/>
                        </a:rPr>
                        <a:t>Compassion fatigue</a:t>
                      </a:r>
                      <a:endParaRPr sz="1000" dirty="0">
                        <a:latin typeface="Lato"/>
                        <a:ea typeface="Lato"/>
                        <a:cs typeface="Lato"/>
                        <a:sym typeface="Lato"/>
                      </a:endParaRPr>
                    </a:p>
                    <a:p>
                      <a:pPr marL="457200" lvl="0" indent="-292100" algn="l" rtl="0">
                        <a:lnSpc>
                          <a:spcPct val="200000"/>
                        </a:lnSpc>
                        <a:spcBef>
                          <a:spcPts val="0"/>
                        </a:spcBef>
                        <a:spcAft>
                          <a:spcPts val="0"/>
                        </a:spcAft>
                        <a:buSzPts val="1000"/>
                        <a:buFont typeface="Lato"/>
                        <a:buChar char="●"/>
                      </a:pPr>
                      <a:r>
                        <a:rPr lang="en" sz="1000" dirty="0">
                          <a:latin typeface="Lato"/>
                          <a:ea typeface="Lato"/>
                          <a:cs typeface="Lato"/>
                          <a:sym typeface="Lato"/>
                        </a:rPr>
                        <a:t>Need for trained gatekeepers – parents/family members/school personnel/youth peers</a:t>
                      </a:r>
                      <a:endParaRPr sz="1000" dirty="0">
                        <a:latin typeface="Lato"/>
                        <a:ea typeface="Lato"/>
                        <a:cs typeface="Lato"/>
                        <a:sym typeface="Lato"/>
                      </a:endParaRPr>
                    </a:p>
                  </a:txBody>
                  <a:tcPr marL="68575" marR="68575" marT="91425" marB="91425"/>
                </a:tc>
                <a:extLst>
                  <a:ext uri="{0D108BD9-81ED-4DB2-BD59-A6C34878D82A}">
                    <a16:rowId xmlns:a16="http://schemas.microsoft.com/office/drawing/2014/main" val="10000"/>
                  </a:ext>
                </a:extLst>
              </a:tr>
            </a:tbl>
          </a:graphicData>
        </a:graphic>
      </p:graphicFrame>
      <p:sp>
        <p:nvSpPr>
          <p:cNvPr id="150" name="Google Shape;150;p22"/>
          <p:cNvSpPr txBox="1"/>
          <p:nvPr/>
        </p:nvSpPr>
        <p:spPr>
          <a:xfrm>
            <a:off x="146900" y="4667575"/>
            <a:ext cx="4353300" cy="42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050" b="1" i="1">
                <a:solidFill>
                  <a:srgbClr val="A50021"/>
                </a:solidFill>
              </a:rPr>
              <a:t>“We are putting band aids on huge tears.” – School Staff</a:t>
            </a:r>
            <a:endParaRPr sz="1050" b="1" i="1">
              <a:solidFill>
                <a:srgbClr val="A50021"/>
              </a:solidFill>
            </a:endParaRPr>
          </a:p>
          <a:p>
            <a:pPr marL="0" lvl="0" indent="0" algn="l" rtl="0">
              <a:spcBef>
                <a:spcPts val="1200"/>
              </a:spcBef>
              <a:spcAft>
                <a:spcPts val="0"/>
              </a:spcAft>
              <a:buNone/>
            </a:pPr>
            <a:endParaRPr>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3103</Words>
  <Application>Microsoft Office PowerPoint</Application>
  <PresentationFormat>On-screen Show (16:9)</PresentationFormat>
  <Paragraphs>298</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Lato</vt:lpstr>
      <vt:lpstr>Arial</vt:lpstr>
      <vt:lpstr>Raleway</vt:lpstr>
      <vt:lpstr>Trebuchet MS</vt:lpstr>
      <vt:lpstr>Calibri</vt:lpstr>
      <vt:lpstr>Georgia</vt:lpstr>
      <vt:lpstr>Permanent Marker</vt:lpstr>
      <vt:lpstr>Open Sans</vt:lpstr>
      <vt:lpstr>Streamline</vt:lpstr>
      <vt:lpstr>TEEN MENTAL HEALTH:  In their own words     </vt:lpstr>
      <vt:lpstr>Headlines about Colorado suicide rates</vt:lpstr>
      <vt:lpstr>Suicide Rate Among US Youth</vt:lpstr>
      <vt:lpstr>The Number of Deaths by Suicide per 100,000</vt:lpstr>
      <vt:lpstr>Number of suicides per year in Colorado, 2004-2018 Age: 10-19 years</vt:lpstr>
      <vt:lpstr>Regional breakdown of youth who have attempted suicide at least once in 2015</vt:lpstr>
      <vt:lpstr>Video: Kids in Crisis</vt:lpstr>
      <vt:lpstr>Community Conversations to Inform Youth Suicide Prevention: A study in youth suicide in four Colorado Counties</vt:lpstr>
      <vt:lpstr>Risk Factors and Barriers </vt:lpstr>
      <vt:lpstr>Protective Factors </vt:lpstr>
      <vt:lpstr>Recommendations </vt:lpstr>
      <vt:lpstr>WHAT IS THE LIBRARY’S ROLE? </vt:lpstr>
      <vt:lpstr>Example Bookmarks</vt:lpstr>
      <vt:lpstr>Pikes Peak Library Tough Topics Online Guide</vt:lpstr>
      <vt:lpstr>Below the Surface Marketing </vt:lpstr>
      <vt:lpstr>Action Planning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TEEN MENTAL HEALTH:  In their own words     </dc:title>
  <dc:creator>Kreger, Christine</dc:creator>
  <cp:lastModifiedBy>Kreger, Christine</cp:lastModifiedBy>
  <cp:revision>2</cp:revision>
  <dcterms:modified xsi:type="dcterms:W3CDTF">2025-01-22T18:26:47Z</dcterms:modified>
</cp:coreProperties>
</file>