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Roboto" panose="02000000000000000000" pitchFamily="2" charset="0"/>
      <p:regular r:id="rId21"/>
      <p:bold r:id="rId22"/>
      <p:italic r:id="rId23"/>
      <p:boldItalic r:id="rId24"/>
    </p:embeddedFont>
    <p:embeddedFont>
      <p:font typeface="Roboto Medium" panose="02000000000000000000" pitchFamily="2" charset="0"/>
      <p:regular r:id="rId25"/>
      <p:bold r:id="rId26"/>
      <p:italic r:id="rId27"/>
      <p:boldItalic r:id="rId28"/>
    </p:embeddedFont>
    <p:embeddedFont>
      <p:font typeface="Rockwell" panose="020606030202050204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869E5E-63A4-4C34-ADB3-3D4017732FF8}" v="1" dt="2024-11-14T15:24:11.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CA8202F0-DBE8-4D4C-AB4A-73BE46EFF38D}"/>
    <pc:docChg chg="mod">
      <pc:chgData name="Kreger, Christine" userId="07b08700-4580-4b2b-8f3c-b5ccee8dc705" providerId="ADAL" clId="{CA8202F0-DBE8-4D4C-AB4A-73BE46EFF38D}" dt="2024-11-14T15:24:38.304"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15696cad03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315696cad03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13db21cf5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13db21cf5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15696cad03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15696cad03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13db21cf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13db21cf5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15696cad03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15696cad03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13db21cf5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313db21cf5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15696cad03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15696cad03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13d3a6fa9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13d3a6fa9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15696cad0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315696cad03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15696cad03_0_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315696cad03_0_8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15696cad03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315696cad03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15696cad03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315696cad03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13d3a6fa9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13d3a6fa9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3d3a6fa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13d3a6fa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13d3a6fa9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13d3a6fa9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13d3a6fa9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13d3a6fa9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15696cad03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15696cad03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15696cad03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15696cad03_0_1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
        <p:cNvGrpSpPr/>
        <p:nvPr/>
      </p:nvGrpSpPr>
      <p:grpSpPr>
        <a:xfrm>
          <a:off x="0" y="0"/>
          <a:ext cx="0" cy="0"/>
          <a:chOff x="0" y="0"/>
          <a:chExt cx="0" cy="0"/>
        </a:xfrm>
      </p:grpSpPr>
      <p:pic>
        <p:nvPicPr>
          <p:cNvPr id="84" name="Google Shape;84;p1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 name="Google Shape;8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9"/>
        <p:cNvGrpSpPr/>
        <p:nvPr/>
      </p:nvGrpSpPr>
      <p:grpSpPr>
        <a:xfrm>
          <a:off x="0" y="0"/>
          <a:ext cx="0" cy="0"/>
          <a:chOff x="0" y="0"/>
          <a:chExt cx="0" cy="0"/>
        </a:xfrm>
      </p:grpSpPr>
      <p:pic>
        <p:nvPicPr>
          <p:cNvPr id="90" name="Google Shape;90;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 name="Google Shape;93;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5"/>
        <p:cNvGrpSpPr/>
        <p:nvPr/>
      </p:nvGrpSpPr>
      <p:grpSpPr>
        <a:xfrm>
          <a:off x="0" y="0"/>
          <a:ext cx="0" cy="0"/>
          <a:chOff x="0" y="0"/>
          <a:chExt cx="0" cy="0"/>
        </a:xfrm>
      </p:grpSpPr>
      <p:pic>
        <p:nvPicPr>
          <p:cNvPr id="96" name="Google Shape;96;p1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9" name="Google Shape;99;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1"/>
        <p:cNvGrpSpPr/>
        <p:nvPr/>
      </p:nvGrpSpPr>
      <p:grpSpPr>
        <a:xfrm>
          <a:off x="0" y="0"/>
          <a:ext cx="0" cy="0"/>
          <a:chOff x="0" y="0"/>
          <a:chExt cx="0" cy="0"/>
        </a:xfrm>
      </p:grpSpPr>
      <p:sp>
        <p:nvSpPr>
          <p:cNvPr id="102" name="Google Shape;10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 name="Google Shape;106;p1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07" name="Google Shape;107;p1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8" name="Google Shape;108;p1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 name="Google Shape;109;p1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0"/>
        <p:cNvGrpSpPr/>
        <p:nvPr/>
      </p:nvGrpSpPr>
      <p:grpSpPr>
        <a:xfrm>
          <a:off x="0" y="0"/>
          <a:ext cx="0" cy="0"/>
          <a:chOff x="0" y="0"/>
          <a:chExt cx="0" cy="0"/>
        </a:xfrm>
      </p:grpSpPr>
      <p:pic>
        <p:nvPicPr>
          <p:cNvPr id="111" name="Google Shape;111;p1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 name="Google Shape;112;p1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3" name="Google Shape;113;p1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4" name="Google Shape;114;p1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 name="Google Shape;115;p15"/>
          <p:cNvGrpSpPr/>
          <p:nvPr/>
        </p:nvGrpSpPr>
        <p:grpSpPr>
          <a:xfrm>
            <a:off x="308400" y="1062325"/>
            <a:ext cx="1006800" cy="1003500"/>
            <a:chOff x="308400" y="1076275"/>
            <a:chExt cx="1006800" cy="1003500"/>
          </a:xfrm>
        </p:grpSpPr>
        <p:sp>
          <p:nvSpPr>
            <p:cNvPr id="116" name="Google Shape;116;p1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8" name="Google Shape;118;p15"/>
          <p:cNvGrpSpPr/>
          <p:nvPr/>
        </p:nvGrpSpPr>
        <p:grpSpPr>
          <a:xfrm>
            <a:off x="308400" y="2150613"/>
            <a:ext cx="1006800" cy="1003500"/>
            <a:chOff x="308400" y="2218825"/>
            <a:chExt cx="1006800" cy="1003500"/>
          </a:xfrm>
        </p:grpSpPr>
        <p:sp>
          <p:nvSpPr>
            <p:cNvPr id="119" name="Google Shape;119;p1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1" name="Google Shape;121;p15"/>
          <p:cNvGrpSpPr/>
          <p:nvPr/>
        </p:nvGrpSpPr>
        <p:grpSpPr>
          <a:xfrm>
            <a:off x="308400" y="3238900"/>
            <a:ext cx="1006800" cy="1003500"/>
            <a:chOff x="308400" y="1076275"/>
            <a:chExt cx="1006800" cy="1003500"/>
          </a:xfrm>
        </p:grpSpPr>
        <p:sp>
          <p:nvSpPr>
            <p:cNvPr id="122" name="Google Shape;122;p1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 name="Google Shape;124;p1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5" name="Google Shape;125;p1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6" name="Google Shape;126;p1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7" name="Google Shape;127;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 name="Google Shape;128;p1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9" name="Google Shape;129;p1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0" name="Google Shape;13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1"/>
        <p:cNvGrpSpPr/>
        <p:nvPr/>
      </p:nvGrpSpPr>
      <p:grpSpPr>
        <a:xfrm>
          <a:off x="0" y="0"/>
          <a:ext cx="0" cy="0"/>
          <a:chOff x="0" y="0"/>
          <a:chExt cx="0" cy="0"/>
        </a:xfrm>
      </p:grpSpPr>
      <p:pic>
        <p:nvPicPr>
          <p:cNvPr id="132" name="Google Shape;132;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 name="Google Shape;133;p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4" name="Google Shape;134;p1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5" name="Google Shape;135;p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6" name="Google Shape;136;p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 name="Google Shape;137;p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8" name="Google Shape;138;p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9" name="Google Shape;139;p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0" name="Google Shape;140;p1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41" name="Google Shape;141;p16"/>
          <p:cNvGrpSpPr/>
          <p:nvPr/>
        </p:nvGrpSpPr>
        <p:grpSpPr>
          <a:xfrm>
            <a:off x="311700" y="3548650"/>
            <a:ext cx="8363900" cy="646200"/>
            <a:chOff x="375100" y="3396250"/>
            <a:chExt cx="8363900" cy="646200"/>
          </a:xfrm>
        </p:grpSpPr>
        <p:sp>
          <p:nvSpPr>
            <p:cNvPr id="142" name="Google Shape;142;p1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47" name="Google Shape;147;p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48" name="Google Shape;148;p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49" name="Google Shape;149;p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0" name="Google Shape;150;p1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1" name="Google Shape;151;p1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54" name="Google Shape;154;p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55" name="Google Shape;155;p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56" name="Google Shape;156;p1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8" name="Google Shape;158;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0"/>
        <p:cNvGrpSpPr/>
        <p:nvPr/>
      </p:nvGrpSpPr>
      <p:grpSpPr>
        <a:xfrm>
          <a:off x="0" y="0"/>
          <a:ext cx="0" cy="0"/>
          <a:chOff x="0" y="0"/>
          <a:chExt cx="0" cy="0"/>
        </a:xfrm>
      </p:grpSpPr>
      <p:pic>
        <p:nvPicPr>
          <p:cNvPr id="161" name="Google Shape;16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 name="Google Shape;163;p1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6" name="Google Shape;16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7" name="Google Shape;16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 name="Google Shape;168;p1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9" name="Google Shape;169;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18"/>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5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18"/>
          <p:cNvSpPr txBox="1">
            <a:spLocks noGrp="1"/>
          </p:cNvSpPr>
          <p:nvPr>
            <p:ph type="body" idx="1"/>
          </p:nvPr>
        </p:nvSpPr>
        <p:spPr>
          <a:xfrm>
            <a:off x="311700" y="1152475"/>
            <a:ext cx="6182700" cy="30348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0"/>
              </a:spcBef>
              <a:spcAft>
                <a:spcPts val="0"/>
              </a:spcAft>
              <a:buSzPts val="1800"/>
              <a:buChar char="●"/>
              <a:defRPr sz="1600">
                <a:solidFill>
                  <a:schemeClr val="dk1"/>
                </a:solidFill>
                <a:latin typeface="Roboto"/>
                <a:ea typeface="Roboto"/>
                <a:cs typeface="Roboto"/>
                <a:sym typeface="Roboto"/>
              </a:defRPr>
            </a:lvl1pPr>
            <a:lvl2pPr marL="914400" lvl="1" indent="-317500" algn="l">
              <a:lnSpc>
                <a:spcPct val="115000"/>
              </a:lnSpc>
              <a:spcBef>
                <a:spcPts val="1200"/>
              </a:spcBef>
              <a:spcAft>
                <a:spcPts val="0"/>
              </a:spcAft>
              <a:buSzPts val="1400"/>
              <a:buChar char="○"/>
              <a:defRPr sz="1300">
                <a:solidFill>
                  <a:schemeClr val="dk1"/>
                </a:solidFill>
                <a:latin typeface="Roboto"/>
                <a:ea typeface="Roboto"/>
                <a:cs typeface="Roboto"/>
                <a:sym typeface="Roboto"/>
              </a:defRPr>
            </a:lvl2pPr>
            <a:lvl3pPr marL="1371600" lvl="2" indent="-317500" algn="l">
              <a:lnSpc>
                <a:spcPct val="115000"/>
              </a:lnSpc>
              <a:spcBef>
                <a:spcPts val="1200"/>
              </a:spcBef>
              <a:spcAft>
                <a:spcPts val="0"/>
              </a:spcAft>
              <a:buSzPts val="1400"/>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SzPts val="1400"/>
              <a:buChar char="■"/>
              <a:defRPr>
                <a:solidFill>
                  <a:schemeClr val="dk1"/>
                </a:solidFill>
                <a:latin typeface="Roboto"/>
                <a:ea typeface="Roboto"/>
                <a:cs typeface="Roboto"/>
                <a:sym typeface="Roboto"/>
              </a:defRPr>
            </a:lvl9pPr>
          </a:lstStyle>
          <a:p>
            <a:endParaRPr/>
          </a:p>
        </p:txBody>
      </p:sp>
      <p:sp>
        <p:nvSpPr>
          <p:cNvPr id="175" name="Google Shape;175;p1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6" name="Google Shape;176;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8" name="Google Shape;178;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1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1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1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2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2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2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2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2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2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2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2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2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2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27"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2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2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2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28"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2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2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2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28"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2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2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2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2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2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2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2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29"/>
          <p:cNvGrpSpPr/>
          <p:nvPr/>
        </p:nvGrpSpPr>
        <p:grpSpPr>
          <a:xfrm>
            <a:off x="311700" y="3548650"/>
            <a:ext cx="8363900" cy="646200"/>
            <a:chOff x="375100" y="3396250"/>
            <a:chExt cx="8363900" cy="646200"/>
          </a:xfrm>
        </p:grpSpPr>
        <p:sp>
          <p:nvSpPr>
            <p:cNvPr id="257" name="Google Shape;257;p2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2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2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2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2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2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2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2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2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3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4"/>
          <p:cNvGrpSpPr/>
          <p:nvPr/>
        </p:nvGrpSpPr>
        <p:grpSpPr>
          <a:xfrm>
            <a:off x="308400" y="1062325"/>
            <a:ext cx="1006800" cy="1003500"/>
            <a:chOff x="308400" y="1076275"/>
            <a:chExt cx="1006800" cy="1003500"/>
          </a:xfrm>
        </p:grpSpPr>
        <p:sp>
          <p:nvSpPr>
            <p:cNvPr id="37" name="Google Shape;37;p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4"/>
          <p:cNvGrpSpPr/>
          <p:nvPr/>
        </p:nvGrpSpPr>
        <p:grpSpPr>
          <a:xfrm>
            <a:off x="308400" y="2150613"/>
            <a:ext cx="1006800" cy="1003500"/>
            <a:chOff x="308400" y="2218825"/>
            <a:chExt cx="1006800" cy="1003500"/>
          </a:xfrm>
        </p:grpSpPr>
        <p:sp>
          <p:nvSpPr>
            <p:cNvPr id="40" name="Google Shape;40;p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4"/>
          <p:cNvGrpSpPr/>
          <p:nvPr/>
        </p:nvGrpSpPr>
        <p:grpSpPr>
          <a:xfrm>
            <a:off x="308400" y="3238900"/>
            <a:ext cx="1006800" cy="1003500"/>
            <a:chOff x="308400" y="1076275"/>
            <a:chExt cx="1006800" cy="1003500"/>
          </a:xfrm>
        </p:grpSpPr>
        <p:sp>
          <p:nvSpPr>
            <p:cNvPr id="43" name="Google Shape;43;p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4"/>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31"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3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3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3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3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3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3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3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3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3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3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3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3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3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3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3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3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3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3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4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4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4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p4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p4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p4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p4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p4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p4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p4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p4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p41"/>
          <p:cNvGrpSpPr/>
          <p:nvPr/>
        </p:nvGrpSpPr>
        <p:grpSpPr>
          <a:xfrm>
            <a:off x="311700" y="3548650"/>
            <a:ext cx="8363900" cy="646200"/>
            <a:chOff x="375100" y="3396250"/>
            <a:chExt cx="8363900" cy="646200"/>
          </a:xfrm>
        </p:grpSpPr>
        <p:sp>
          <p:nvSpPr>
            <p:cNvPr id="346" name="Google Shape;346;p4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p4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p4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p4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p4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p4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p4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p4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p4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p4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p4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53"/>
        <p:cNvGrpSpPr/>
        <p:nvPr/>
      </p:nvGrpSpPr>
      <p:grpSpPr>
        <a:xfrm>
          <a:off x="0" y="0"/>
          <a:ext cx="0" cy="0"/>
          <a:chOff x="0" y="0"/>
          <a:chExt cx="0" cy="0"/>
        </a:xfrm>
      </p:grpSpPr>
      <p:pic>
        <p:nvPicPr>
          <p:cNvPr id="54" name="Google Shape;54;p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 name="Google Shape;55;p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 name="Google Shape;5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 name="Google Shape;58;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59"/>
        <p:cNvGrpSpPr/>
        <p:nvPr/>
      </p:nvGrpSpPr>
      <p:grpSpPr>
        <a:xfrm>
          <a:off x="0" y="0"/>
          <a:ext cx="0" cy="0"/>
          <a:chOff x="0" y="0"/>
          <a:chExt cx="0" cy="0"/>
        </a:xfrm>
      </p:grpSpPr>
      <p:pic>
        <p:nvPicPr>
          <p:cNvPr id="60" name="Google Shape;60;p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 name="Google Shape;61;p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p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5"/>
        <p:cNvGrpSpPr/>
        <p:nvPr/>
      </p:nvGrpSpPr>
      <p:grpSpPr>
        <a:xfrm>
          <a:off x="0" y="0"/>
          <a:ext cx="0" cy="0"/>
          <a:chOff x="0" y="0"/>
          <a:chExt cx="0" cy="0"/>
        </a:xfrm>
      </p:grpSpPr>
      <p:pic>
        <p:nvPicPr>
          <p:cNvPr id="66" name="Google Shape;66;p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0" name="Google Shape;70;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
        <p:cNvGrpSpPr/>
        <p:nvPr/>
      </p:nvGrpSpPr>
      <p:grpSpPr>
        <a:xfrm>
          <a:off x="0" y="0"/>
          <a:ext cx="0" cy="0"/>
          <a:chOff x="0" y="0"/>
          <a:chExt cx="0" cy="0"/>
        </a:xfrm>
      </p:grpSpPr>
      <p:pic>
        <p:nvPicPr>
          <p:cNvPr id="72" name="Google Shape;72;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 name="Google Shape;75;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 name="Google Shape;76;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
        <p:cNvGrpSpPr/>
        <p:nvPr/>
      </p:nvGrpSpPr>
      <p:grpSpPr>
        <a:xfrm>
          <a:off x="0" y="0"/>
          <a:ext cx="0" cy="0"/>
          <a:chOff x="0" y="0"/>
          <a:chExt cx="0" cy="0"/>
        </a:xfrm>
      </p:grpSpPr>
      <p:pic>
        <p:nvPicPr>
          <p:cNvPr id="78" name="Google Shape;78;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1" name="Google Shape;81;p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 name="Google Shape;8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hyperlink" Target="https://davidmathlogic.com/colorblind/#%230F9ED5-%23A02B93-%234EA72E-%23E97132" TargetMode="External"/><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hyperlink" Target="https://blog.datawrapper.de/category/color-in-data-vis/" TargetMode="External"/><Relationship Id="rId5" Type="http://schemas.openxmlformats.org/officeDocument/2006/relationships/hyperlink" Target="https://webaim.org/resources/contrastchecker/" TargetMode="Externa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hyperlink" Target="https://www.canva.com/help/chart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hyperlink" Target="https://www.lrs.org/public-library-annual-report-dashboards/"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hyperlink" Target="https://www.lrs.org/2023/10/19/careful-color-combos-for-all/" TargetMode="External"/><Relationship Id="rId4" Type="http://schemas.openxmlformats.org/officeDocument/2006/relationships/hyperlink" Target="https://www.lrs.org/2020/06/10/visualizing-data-manipulating-the-y-axi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www.lrs.org/public-library-annual-report-dashboards/"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www.lrs.org/colorado-public-library-standards-data-too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hyperlink" Target="https://www.reddit.com/r/dataisug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sz="3500"/>
              <a:t>Everyday Library Evaluation</a:t>
            </a:r>
            <a:endParaRPr sz="3500"/>
          </a:p>
        </p:txBody>
      </p:sp>
      <p:sp>
        <p:nvSpPr>
          <p:cNvPr id="368" name="Google Shape;368;p4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Part 3: Data Analysis and Visualization</a:t>
            </a:r>
            <a:endParaRPr/>
          </a:p>
        </p:txBody>
      </p:sp>
      <p:pic>
        <p:nvPicPr>
          <p:cNvPr id="370" name="Google Shape;370;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14700" y="0"/>
            <a:ext cx="3029300" cy="4490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1"/>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Cleaning Data</a:t>
            </a:r>
            <a:endParaRPr/>
          </a:p>
        </p:txBody>
      </p:sp>
      <p:sp>
        <p:nvSpPr>
          <p:cNvPr id="461" name="Google Shape;461;p51"/>
          <p:cNvSpPr txBox="1">
            <a:spLocks noGrp="1"/>
          </p:cNvSpPr>
          <p:nvPr>
            <p:ph type="body" idx="1"/>
          </p:nvPr>
        </p:nvSpPr>
        <p:spPr>
          <a:xfrm>
            <a:off x="311700" y="1076275"/>
            <a:ext cx="8203500" cy="2789400"/>
          </a:xfrm>
          <a:prstGeom prst="rect">
            <a:avLst/>
          </a:prstGeom>
        </p:spPr>
        <p:txBody>
          <a:bodyPr spcFirstLastPara="1" wrap="square" lIns="91425" tIns="91425" rIns="91425" bIns="91425" anchor="t" anchorCtr="0">
            <a:noAutofit/>
          </a:bodyPr>
          <a:lstStyle/>
          <a:p>
            <a:pPr marL="914400" lvl="1" indent="-330200" algn="l" rtl="0">
              <a:lnSpc>
                <a:spcPct val="190000"/>
              </a:lnSpc>
              <a:spcBef>
                <a:spcPts val="0"/>
              </a:spcBef>
              <a:spcAft>
                <a:spcPts val="0"/>
              </a:spcAft>
              <a:buSzPts val="1600"/>
              <a:buChar char="○"/>
            </a:pPr>
            <a:r>
              <a:rPr lang="en" sz="1600"/>
              <a:t>Removing irrelevant data</a:t>
            </a:r>
            <a:endParaRPr sz="1600"/>
          </a:p>
          <a:p>
            <a:pPr marL="914400" lvl="1" indent="-330200" algn="l" rtl="0">
              <a:lnSpc>
                <a:spcPct val="190000"/>
              </a:lnSpc>
              <a:spcBef>
                <a:spcPts val="0"/>
              </a:spcBef>
              <a:spcAft>
                <a:spcPts val="0"/>
              </a:spcAft>
              <a:buSzPts val="1600"/>
              <a:buChar char="○"/>
            </a:pPr>
            <a:r>
              <a:rPr lang="en" sz="1600"/>
              <a:t>Calculating comparable units of measure (if needed)</a:t>
            </a:r>
            <a:endParaRPr sz="1600"/>
          </a:p>
          <a:p>
            <a:pPr marL="914400" lvl="1" indent="-330200" algn="l" rtl="0">
              <a:lnSpc>
                <a:spcPct val="190000"/>
              </a:lnSpc>
              <a:spcBef>
                <a:spcPts val="0"/>
              </a:spcBef>
              <a:spcAft>
                <a:spcPts val="0"/>
              </a:spcAft>
              <a:buSzPts val="1600"/>
              <a:buChar char="○"/>
            </a:pPr>
            <a:r>
              <a:rPr lang="en" sz="1600"/>
              <a:t>Removing duplicates</a:t>
            </a:r>
            <a:endParaRPr sz="1600"/>
          </a:p>
          <a:p>
            <a:pPr marL="914400" lvl="1" indent="-330200" algn="l" rtl="0">
              <a:lnSpc>
                <a:spcPct val="190000"/>
              </a:lnSpc>
              <a:spcBef>
                <a:spcPts val="0"/>
              </a:spcBef>
              <a:spcAft>
                <a:spcPts val="0"/>
              </a:spcAft>
              <a:buSzPts val="1600"/>
              <a:buChar char="○"/>
            </a:pPr>
            <a:r>
              <a:rPr lang="en" sz="1600"/>
              <a:t>Improving formatting</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2"/>
          <p:cNvSpPr txBox="1">
            <a:spLocks noGrp="1"/>
          </p:cNvSpPr>
          <p:nvPr>
            <p:ph type="title"/>
          </p:nvPr>
        </p:nvSpPr>
        <p:spPr>
          <a:xfrm>
            <a:off x="311700" y="-1235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Cleaning Data – Example 1</a:t>
            </a:r>
            <a:endParaRPr dirty="0"/>
          </a:p>
        </p:txBody>
      </p:sp>
      <p:pic>
        <p:nvPicPr>
          <p:cNvPr id="467" name="Google Shape;467;p52" descr="Another example of cleaning data. Th original data set had more time categores than what was relelvent."/>
          <p:cNvPicPr preferRelativeResize="0"/>
          <p:nvPr/>
        </p:nvPicPr>
        <p:blipFill rotWithShape="1">
          <a:blip r:embed="rId3">
            <a:alphaModFix/>
          </a:blip>
          <a:srcRect t="37827" r="35512" b="12699"/>
          <a:stretch/>
        </p:blipFill>
        <p:spPr>
          <a:xfrm>
            <a:off x="0" y="641800"/>
            <a:ext cx="5257152" cy="2268775"/>
          </a:xfrm>
          <a:prstGeom prst="rect">
            <a:avLst/>
          </a:prstGeom>
          <a:noFill/>
          <a:ln>
            <a:noFill/>
          </a:ln>
        </p:spPr>
      </p:pic>
      <p:pic>
        <p:nvPicPr>
          <p:cNvPr id="468" name="Google Shape;468;p52">
            <a:extLst>
              <a:ext uri="{C183D7F6-B498-43B3-948B-1728B52AA6E4}">
                <adec:decorative xmlns:adec="http://schemas.microsoft.com/office/drawing/2017/decorative" val="1"/>
              </a:ext>
            </a:extLst>
          </p:cNvPr>
          <p:cNvPicPr preferRelativeResize="0"/>
          <p:nvPr/>
        </p:nvPicPr>
        <p:blipFill rotWithShape="1">
          <a:blip r:embed="rId4">
            <a:alphaModFix/>
          </a:blip>
          <a:srcRect t="38214" r="39660" b="21222"/>
          <a:stretch/>
        </p:blipFill>
        <p:spPr>
          <a:xfrm>
            <a:off x="2971675" y="2713275"/>
            <a:ext cx="6172325" cy="2334018"/>
          </a:xfrm>
          <a:prstGeom prst="rect">
            <a:avLst/>
          </a:prstGeom>
          <a:noFill/>
          <a:ln w="38100" cap="flat" cmpd="sng">
            <a:solidFill>
              <a:schemeClr val="dk2"/>
            </a:solidFill>
            <a:prstDash val="solid"/>
            <a:round/>
            <a:headEnd type="none" w="sm" len="sm"/>
            <a:tailEnd type="none" w="sm" len="sm"/>
          </a:ln>
        </p:spPr>
      </p:pic>
      <p:sp>
        <p:nvSpPr>
          <p:cNvPr id="469" name="Google Shape;469;p52">
            <a:extLst>
              <a:ext uri="{C183D7F6-B498-43B3-948B-1728B52AA6E4}">
                <adec:decorative xmlns:adec="http://schemas.microsoft.com/office/drawing/2017/decorative" val="1"/>
              </a:ext>
            </a:extLst>
          </p:cNvPr>
          <p:cNvSpPr/>
          <p:nvPr/>
        </p:nvSpPr>
        <p:spPr>
          <a:xfrm rot="5400000">
            <a:off x="5558725" y="1028763"/>
            <a:ext cx="1586700" cy="1586700"/>
          </a:xfrm>
          <a:prstGeom prst="bentArrow">
            <a:avLst>
              <a:gd name="adj1" fmla="val 25000"/>
              <a:gd name="adj2" fmla="val 25000"/>
              <a:gd name="adj3" fmla="val 25000"/>
              <a:gd name="adj4" fmla="val 43750"/>
            </a:avLst>
          </a:prstGeom>
          <a:solidFill>
            <a:schemeClr val="dk1"/>
          </a:solidFill>
          <a:ln w="9525" cap="flat" cmpd="sng">
            <a:solidFill>
              <a:srgbClr val="DCFF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3"/>
          <p:cNvSpPr txBox="1">
            <a:spLocks noGrp="1"/>
          </p:cNvSpPr>
          <p:nvPr>
            <p:ph type="title"/>
          </p:nvPr>
        </p:nvSpPr>
        <p:spPr>
          <a:xfrm>
            <a:off x="299700" y="104575"/>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Cleaning Data – Example 2</a:t>
            </a:r>
            <a:endParaRPr dirty="0"/>
          </a:p>
        </p:txBody>
      </p:sp>
      <p:pic>
        <p:nvPicPr>
          <p:cNvPr id="475" name="Google Shape;475;p53">
            <a:extLst>
              <a:ext uri="{C183D7F6-B498-43B3-948B-1728B52AA6E4}">
                <adec:decorative xmlns:adec="http://schemas.microsoft.com/office/drawing/2017/decorative" val="1"/>
              </a:ext>
            </a:extLst>
          </p:cNvPr>
          <p:cNvPicPr preferRelativeResize="0"/>
          <p:nvPr/>
        </p:nvPicPr>
        <p:blipFill rotWithShape="1">
          <a:blip r:embed="rId3">
            <a:alphaModFix/>
          </a:blip>
          <a:srcRect t="38214" r="39660" b="21222"/>
          <a:stretch/>
        </p:blipFill>
        <p:spPr>
          <a:xfrm>
            <a:off x="36650" y="937250"/>
            <a:ext cx="6172325" cy="2334018"/>
          </a:xfrm>
          <a:prstGeom prst="rect">
            <a:avLst/>
          </a:prstGeom>
          <a:noFill/>
          <a:ln>
            <a:noFill/>
          </a:ln>
        </p:spPr>
      </p:pic>
      <p:sp>
        <p:nvSpPr>
          <p:cNvPr id="476" name="Google Shape;476;p53">
            <a:extLst>
              <a:ext uri="{C183D7F6-B498-43B3-948B-1728B52AA6E4}">
                <adec:decorative xmlns:adec="http://schemas.microsoft.com/office/drawing/2017/decorative" val="1"/>
              </a:ext>
            </a:extLst>
          </p:cNvPr>
          <p:cNvSpPr/>
          <p:nvPr/>
        </p:nvSpPr>
        <p:spPr>
          <a:xfrm rot="5400000">
            <a:off x="5918875" y="1430631"/>
            <a:ext cx="2390400" cy="1586700"/>
          </a:xfrm>
          <a:prstGeom prst="bentArrow">
            <a:avLst>
              <a:gd name="adj1" fmla="val 25000"/>
              <a:gd name="adj2" fmla="val 25000"/>
              <a:gd name="adj3" fmla="val 25000"/>
              <a:gd name="adj4" fmla="val 43750"/>
            </a:avLst>
          </a:prstGeom>
          <a:solidFill>
            <a:schemeClr val="dk1"/>
          </a:solidFill>
          <a:ln w="9525" cap="flat" cmpd="sng">
            <a:solidFill>
              <a:srgbClr val="DCFF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77" name="Google Shape;477;p53">
            <a:extLst>
              <a:ext uri="{C183D7F6-B498-43B3-948B-1728B52AA6E4}">
                <adec:decorative xmlns:adec="http://schemas.microsoft.com/office/drawing/2017/decorative" val="1"/>
              </a:ext>
            </a:extLst>
          </p:cNvPr>
          <p:cNvPicPr preferRelativeResize="0"/>
          <p:nvPr/>
        </p:nvPicPr>
        <p:blipFill rotWithShape="1">
          <a:blip r:embed="rId4">
            <a:alphaModFix/>
          </a:blip>
          <a:srcRect l="1942" t="38146" r="60329" b="50000"/>
          <a:stretch/>
        </p:blipFill>
        <p:spPr>
          <a:xfrm>
            <a:off x="1292850" y="3531250"/>
            <a:ext cx="6623798" cy="11706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4"/>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Accessibility Tips</a:t>
            </a:r>
            <a:endParaRPr dirty="0"/>
          </a:p>
        </p:txBody>
      </p:sp>
      <p:sp>
        <p:nvSpPr>
          <p:cNvPr id="483" name="Google Shape;483;p54"/>
          <p:cNvSpPr txBox="1">
            <a:spLocks noGrp="1"/>
          </p:cNvSpPr>
          <p:nvPr>
            <p:ph type="body" idx="1"/>
          </p:nvPr>
        </p:nvSpPr>
        <p:spPr>
          <a:xfrm>
            <a:off x="311700" y="390475"/>
            <a:ext cx="6182700" cy="30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61950" algn="l" rtl="0">
              <a:spcBef>
                <a:spcPts val="1200"/>
              </a:spcBef>
              <a:spcAft>
                <a:spcPts val="0"/>
              </a:spcAft>
              <a:buSzPts val="2100"/>
              <a:buChar char="●"/>
            </a:pPr>
            <a:r>
              <a:rPr lang="en" sz="1600" dirty="0"/>
              <a:t>Keep it simple</a:t>
            </a:r>
            <a:endParaRPr sz="1600" dirty="0"/>
          </a:p>
          <a:p>
            <a:pPr marL="457200" lvl="0" indent="-361950" algn="l" rtl="0">
              <a:spcBef>
                <a:spcPts val="0"/>
              </a:spcBef>
              <a:spcAft>
                <a:spcPts val="0"/>
              </a:spcAft>
              <a:buSzPts val="2100"/>
              <a:buChar char="●"/>
            </a:pPr>
            <a:r>
              <a:rPr lang="en" sz="1600" dirty="0"/>
              <a:t>Choosing the right chart type</a:t>
            </a:r>
            <a:endParaRPr sz="1600" dirty="0"/>
          </a:p>
          <a:p>
            <a:pPr marL="457200" lvl="0" indent="-361950" algn="l" rtl="0">
              <a:spcBef>
                <a:spcPts val="0"/>
              </a:spcBef>
              <a:spcAft>
                <a:spcPts val="0"/>
              </a:spcAft>
              <a:buSzPts val="2100"/>
              <a:buChar char="●"/>
            </a:pPr>
            <a:r>
              <a:rPr lang="en" sz="1600" dirty="0"/>
              <a:t>Print vs digital accessibility</a:t>
            </a:r>
            <a:endParaRPr sz="1600" dirty="0"/>
          </a:p>
          <a:p>
            <a:pPr marL="457200" lvl="0" indent="-361950" algn="l" rtl="0">
              <a:spcBef>
                <a:spcPts val="0"/>
              </a:spcBef>
              <a:spcAft>
                <a:spcPts val="0"/>
              </a:spcAft>
              <a:buSzPts val="2100"/>
              <a:buChar char="●"/>
            </a:pPr>
            <a:r>
              <a:rPr lang="en" sz="1600" dirty="0"/>
              <a:t>Static vs interactive</a:t>
            </a:r>
            <a:endParaRPr sz="1600" dirty="0"/>
          </a:p>
          <a:p>
            <a:pPr marL="457200" lvl="0" indent="-361950" algn="l" rtl="0">
              <a:spcBef>
                <a:spcPts val="0"/>
              </a:spcBef>
              <a:spcAft>
                <a:spcPts val="0"/>
              </a:spcAft>
              <a:buSzPts val="2100"/>
              <a:buChar char="●"/>
            </a:pPr>
            <a:r>
              <a:rPr lang="en" sz="1600" dirty="0"/>
              <a:t>Choose colors carefully</a:t>
            </a:r>
            <a:endParaRPr sz="1600" dirty="0"/>
          </a:p>
        </p:txBody>
      </p:sp>
      <p:pic>
        <p:nvPicPr>
          <p:cNvPr id="484" name="Google Shape;484;p54">
            <a:extLst>
              <a:ext uri="{C183D7F6-B498-43B3-948B-1728B52AA6E4}">
                <adec:decorative xmlns:adec="http://schemas.microsoft.com/office/drawing/2017/decorative" val="1"/>
              </a:ext>
            </a:extLst>
          </p:cNvPr>
          <p:cNvPicPr preferRelativeResize="0"/>
          <p:nvPr/>
        </p:nvPicPr>
        <p:blipFill rotWithShape="1">
          <a:blip r:embed="rId3">
            <a:alphaModFix/>
          </a:blip>
          <a:srcRect l="40623" t="40261" r="11841" b="14358"/>
          <a:stretch/>
        </p:blipFill>
        <p:spPr>
          <a:xfrm>
            <a:off x="4191575" y="2816475"/>
            <a:ext cx="4255526" cy="2285199"/>
          </a:xfrm>
          <a:prstGeom prst="rect">
            <a:avLst/>
          </a:prstGeom>
          <a:noFill/>
          <a:ln w="38100" cap="flat" cmpd="sng">
            <a:solidFill>
              <a:schemeClr val="dk2"/>
            </a:solidFill>
            <a:prstDash val="solid"/>
            <a:round/>
            <a:headEnd type="none" w="sm" len="sm"/>
            <a:tailEnd type="none" w="sm" len="sm"/>
          </a:ln>
        </p:spPr>
      </p:pic>
      <p:sp>
        <p:nvSpPr>
          <p:cNvPr id="485" name="Google Shape;485;p54"/>
          <p:cNvSpPr txBox="1">
            <a:spLocks noGrp="1"/>
          </p:cNvSpPr>
          <p:nvPr>
            <p:ph type="body" idx="1"/>
          </p:nvPr>
        </p:nvSpPr>
        <p:spPr>
          <a:xfrm>
            <a:off x="3595900" y="928300"/>
            <a:ext cx="5548200" cy="3034800"/>
          </a:xfrm>
          <a:prstGeom prst="rect">
            <a:avLst/>
          </a:prstGeom>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Char char="●"/>
            </a:pPr>
            <a:r>
              <a:rPr lang="en" sz="1600" dirty="0"/>
              <a:t>Write it out</a:t>
            </a:r>
            <a:r>
              <a:rPr lang="en" dirty="0"/>
              <a:t>: </a:t>
            </a:r>
            <a:endParaRPr dirty="0"/>
          </a:p>
          <a:p>
            <a:pPr marL="457200" lvl="0" indent="0" algn="l" rtl="0">
              <a:lnSpc>
                <a:spcPct val="100000"/>
              </a:lnSpc>
              <a:spcBef>
                <a:spcPts val="1200"/>
              </a:spcBef>
              <a:spcAft>
                <a:spcPts val="1200"/>
              </a:spcAft>
              <a:buNone/>
            </a:pPr>
            <a:r>
              <a:rPr lang="en" dirty="0"/>
              <a:t>This horizontal stacked bar chart shows that more questions categorized as Reference were asked than questions categorized as Directional or Technology. Most questions asked in each category required less than six minutes to answer.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5"/>
          <p:cNvSpPr txBox="1">
            <a:spLocks noGrp="1"/>
          </p:cNvSpPr>
          <p:nvPr>
            <p:ph type="title"/>
          </p:nvPr>
        </p:nvSpPr>
        <p:spPr>
          <a:xfrm>
            <a:off x="311700" y="289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Accessibility - Example</a:t>
            </a:r>
            <a:endParaRPr dirty="0"/>
          </a:p>
        </p:txBody>
      </p:sp>
      <p:sp>
        <p:nvSpPr>
          <p:cNvPr id="491" name="Google Shape;491;p55" descr="An example of cleaning data that lowered th number of items on a bar chart and improved the color contrast."/>
          <p:cNvSpPr/>
          <p:nvPr/>
        </p:nvSpPr>
        <p:spPr>
          <a:xfrm rot="10798780" flipH="1">
            <a:off x="4683350" y="3879525"/>
            <a:ext cx="1690500" cy="579000"/>
          </a:xfrm>
          <a:prstGeom prst="uturnArrow">
            <a:avLst>
              <a:gd name="adj1" fmla="val 25000"/>
              <a:gd name="adj2" fmla="val 23764"/>
              <a:gd name="adj3" fmla="val 25000"/>
              <a:gd name="adj4" fmla="val 43750"/>
              <a:gd name="adj5" fmla="val 77491"/>
            </a:avLst>
          </a:prstGeom>
          <a:solidFill>
            <a:schemeClr val="dk1"/>
          </a:solidFill>
          <a:ln w="9525" cap="flat" cmpd="sng">
            <a:solidFill>
              <a:srgbClr val="DCFF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92" name="Google Shape;492;p55">
            <a:extLst>
              <a:ext uri="{C183D7F6-B498-43B3-948B-1728B52AA6E4}">
                <adec:decorative xmlns:adec="http://schemas.microsoft.com/office/drawing/2017/decorative" val="1"/>
              </a:ext>
            </a:extLst>
          </p:cNvPr>
          <p:cNvPicPr preferRelativeResize="0"/>
          <p:nvPr/>
        </p:nvPicPr>
        <p:blipFill rotWithShape="1">
          <a:blip r:embed="rId3">
            <a:alphaModFix/>
          </a:blip>
          <a:srcRect l="27579" t="38458" r="26106" b="12594"/>
          <a:stretch/>
        </p:blipFill>
        <p:spPr>
          <a:xfrm>
            <a:off x="0" y="754025"/>
            <a:ext cx="5520398" cy="3281674"/>
          </a:xfrm>
          <a:prstGeom prst="rect">
            <a:avLst/>
          </a:prstGeom>
          <a:noFill/>
          <a:ln>
            <a:noFill/>
          </a:ln>
        </p:spPr>
      </p:pic>
      <p:pic>
        <p:nvPicPr>
          <p:cNvPr id="493" name="Google Shape;493;p55">
            <a:extLst>
              <a:ext uri="{C183D7F6-B498-43B3-948B-1728B52AA6E4}">
                <adec:decorative xmlns:adec="http://schemas.microsoft.com/office/drawing/2017/decorative" val="1"/>
              </a:ext>
            </a:extLst>
          </p:cNvPr>
          <p:cNvPicPr preferRelativeResize="0"/>
          <p:nvPr/>
        </p:nvPicPr>
        <p:blipFill rotWithShape="1">
          <a:blip r:embed="rId4">
            <a:alphaModFix/>
          </a:blip>
          <a:srcRect l="33542" t="38629" r="19742" b="17543"/>
          <a:stretch/>
        </p:blipFill>
        <p:spPr>
          <a:xfrm>
            <a:off x="4872275" y="1440450"/>
            <a:ext cx="4271726" cy="2254176"/>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6"/>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a:t>Accessibility and Color</a:t>
            </a:r>
            <a:endParaRPr/>
          </a:p>
        </p:txBody>
      </p:sp>
      <p:grpSp>
        <p:nvGrpSpPr>
          <p:cNvPr id="499" name="Google Shape;499;p56" descr="An example of how certain colors like green and orange can show upp too silimarly for people with certain types of color blindness."/>
          <p:cNvGrpSpPr/>
          <p:nvPr/>
        </p:nvGrpSpPr>
        <p:grpSpPr>
          <a:xfrm>
            <a:off x="-257125" y="1169875"/>
            <a:ext cx="3780900" cy="2801598"/>
            <a:chOff x="112225" y="1752600"/>
            <a:chExt cx="3780900" cy="2801598"/>
          </a:xfrm>
        </p:grpSpPr>
        <p:sp>
          <p:nvSpPr>
            <p:cNvPr id="500" name="Google Shape;500;p56"/>
            <p:cNvSpPr/>
            <p:nvPr/>
          </p:nvSpPr>
          <p:spPr>
            <a:xfrm>
              <a:off x="1260214" y="2434400"/>
              <a:ext cx="1688700" cy="460800"/>
            </a:xfrm>
            <a:prstGeom prst="rightArrow">
              <a:avLst>
                <a:gd name="adj1" fmla="val 50000"/>
                <a:gd name="adj2" fmla="val 50000"/>
              </a:avLst>
            </a:prstGeom>
            <a:solidFill>
              <a:schemeClr val="dk1"/>
            </a:solidFill>
            <a:ln w="9525" cap="flat" cmpd="sng">
              <a:solidFill>
                <a:srgbClr val="B6D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 name="Google Shape;501;p56"/>
            <p:cNvSpPr/>
            <p:nvPr/>
          </p:nvSpPr>
          <p:spPr>
            <a:xfrm>
              <a:off x="1260214" y="3640050"/>
              <a:ext cx="1688700" cy="460800"/>
            </a:xfrm>
            <a:prstGeom prst="rightArrow">
              <a:avLst>
                <a:gd name="adj1" fmla="val 50000"/>
                <a:gd name="adj2" fmla="val 50000"/>
              </a:avLst>
            </a:prstGeom>
            <a:solidFill>
              <a:schemeClr val="dk1"/>
            </a:solidFill>
            <a:ln w="9525" cap="flat" cmpd="sng">
              <a:solidFill>
                <a:srgbClr val="B6D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02" name="Google Shape;502;p56" descr="The true color palette of colors used in the two line charts on the previous slide. "/>
            <p:cNvPicPr preferRelativeResize="0"/>
            <p:nvPr/>
          </p:nvPicPr>
          <p:blipFill>
            <a:blip r:embed="rId3">
              <a:alphaModFix/>
            </a:blip>
            <a:stretch>
              <a:fillRect/>
            </a:stretch>
          </p:blipFill>
          <p:spPr>
            <a:xfrm>
              <a:off x="425870" y="1752600"/>
              <a:ext cx="693633" cy="2721132"/>
            </a:xfrm>
            <a:prstGeom prst="rect">
              <a:avLst/>
            </a:prstGeom>
            <a:noFill/>
            <a:ln>
              <a:noFill/>
            </a:ln>
          </p:spPr>
        </p:pic>
        <p:pic>
          <p:nvPicPr>
            <p:cNvPr id="503" name="Google Shape;503;p56" descr="The color palette of colors used in the two line charts on the previous slide as someone with deuteranomaly would see them. "/>
            <p:cNvPicPr preferRelativeResize="0"/>
            <p:nvPr/>
          </p:nvPicPr>
          <p:blipFill>
            <a:blip r:embed="rId4">
              <a:alphaModFix/>
            </a:blip>
            <a:stretch>
              <a:fillRect/>
            </a:stretch>
          </p:blipFill>
          <p:spPr>
            <a:xfrm>
              <a:off x="3088205" y="1752600"/>
              <a:ext cx="739188" cy="2801598"/>
            </a:xfrm>
            <a:prstGeom prst="rect">
              <a:avLst/>
            </a:prstGeom>
            <a:noFill/>
            <a:ln>
              <a:noFill/>
            </a:ln>
          </p:spPr>
        </p:pic>
        <p:cxnSp>
          <p:nvCxnSpPr>
            <p:cNvPr id="504" name="Google Shape;504;p56"/>
            <p:cNvCxnSpPr/>
            <p:nvPr/>
          </p:nvCxnSpPr>
          <p:spPr>
            <a:xfrm rot="10800000" flipH="1">
              <a:off x="112225" y="3260898"/>
              <a:ext cx="3780900" cy="21000"/>
            </a:xfrm>
            <a:prstGeom prst="straightConnector1">
              <a:avLst/>
            </a:prstGeom>
            <a:noFill/>
            <a:ln w="76200" cap="flat" cmpd="sng">
              <a:solidFill>
                <a:schemeClr val="dk1"/>
              </a:solidFill>
              <a:prstDash val="solid"/>
              <a:round/>
              <a:headEnd type="none" w="med" len="med"/>
              <a:tailEnd type="none" w="med" len="med"/>
            </a:ln>
          </p:spPr>
        </p:cxnSp>
      </p:grpSp>
      <p:sp>
        <p:nvSpPr>
          <p:cNvPr id="505" name="Google Shape;505;p56"/>
          <p:cNvSpPr txBox="1">
            <a:spLocks noGrp="1"/>
          </p:cNvSpPr>
          <p:nvPr>
            <p:ph type="body" idx="1"/>
          </p:nvPr>
        </p:nvSpPr>
        <p:spPr>
          <a:xfrm>
            <a:off x="3402400" y="1282950"/>
            <a:ext cx="5693100" cy="30348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1600"/>
              <a:t>Color contrast is your friend! </a:t>
            </a:r>
            <a:endParaRPr sz="1600"/>
          </a:p>
          <a:p>
            <a:pPr marL="914400" lvl="1" indent="-336550" algn="l" rtl="0">
              <a:spcBef>
                <a:spcPts val="0"/>
              </a:spcBef>
              <a:spcAft>
                <a:spcPts val="0"/>
              </a:spcAft>
              <a:buSzPts val="1700"/>
              <a:buChar char="○"/>
            </a:pPr>
            <a:r>
              <a:rPr lang="en" sz="1600" u="sng">
                <a:solidFill>
                  <a:schemeClr val="hlink"/>
                </a:solidFill>
                <a:hlinkClick r:id="rId5"/>
              </a:rPr>
              <a:t>WebAIM Contrast Checker</a:t>
            </a:r>
            <a:r>
              <a:rPr lang="en" sz="1600"/>
              <a:t> </a:t>
            </a:r>
            <a:endParaRPr sz="1600"/>
          </a:p>
          <a:p>
            <a:pPr marL="914400" lvl="1" indent="-336550" algn="l" rtl="0">
              <a:spcBef>
                <a:spcPts val="0"/>
              </a:spcBef>
              <a:spcAft>
                <a:spcPts val="0"/>
              </a:spcAft>
              <a:buSzPts val="1700"/>
              <a:buChar char="○"/>
            </a:pPr>
            <a:r>
              <a:rPr lang="en" sz="1600" u="sng">
                <a:solidFill>
                  <a:schemeClr val="hlink"/>
                </a:solidFill>
                <a:hlinkClick r:id="rId6"/>
              </a:rPr>
              <a:t>Datawrapper Blog</a:t>
            </a:r>
            <a:r>
              <a:rPr lang="en" sz="1600"/>
              <a:t> </a:t>
            </a:r>
            <a:endParaRPr sz="1600"/>
          </a:p>
          <a:p>
            <a:pPr marL="457200" lvl="0" indent="-361950" algn="l" rtl="0">
              <a:lnSpc>
                <a:spcPct val="100000"/>
              </a:lnSpc>
              <a:spcBef>
                <a:spcPts val="0"/>
              </a:spcBef>
              <a:spcAft>
                <a:spcPts val="0"/>
              </a:spcAft>
              <a:buSzPts val="2100"/>
              <a:buChar char="●"/>
            </a:pPr>
            <a:r>
              <a:rPr lang="en" sz="1600"/>
              <a:t>Different values of the same color can be more effective than similar shades of different colors. </a:t>
            </a:r>
            <a:endParaRPr sz="1600"/>
          </a:p>
          <a:p>
            <a:pPr marL="457200" lvl="0" indent="0" algn="l" rtl="0">
              <a:lnSpc>
                <a:spcPct val="100000"/>
              </a:lnSpc>
              <a:spcBef>
                <a:spcPts val="1200"/>
              </a:spcBef>
              <a:spcAft>
                <a:spcPts val="0"/>
              </a:spcAft>
              <a:buNone/>
            </a:pPr>
            <a:endParaRPr sz="100"/>
          </a:p>
          <a:p>
            <a:pPr marL="457200" lvl="0" indent="-361950" algn="l" rtl="0">
              <a:lnSpc>
                <a:spcPct val="100000"/>
              </a:lnSpc>
              <a:spcBef>
                <a:spcPts val="0"/>
              </a:spcBef>
              <a:spcAft>
                <a:spcPts val="0"/>
              </a:spcAft>
              <a:buSzPts val="2100"/>
              <a:buChar char="●"/>
            </a:pPr>
            <a:r>
              <a:rPr lang="en" sz="1600"/>
              <a:t>Deuteranomaly: The most common type of color </a:t>
            </a:r>
            <a:r>
              <a:rPr lang="en"/>
              <a:t>vision deficiency</a:t>
            </a:r>
            <a:r>
              <a:rPr lang="en" sz="1600"/>
              <a:t> that causes green to look redder</a:t>
            </a:r>
            <a:endParaRPr sz="1600"/>
          </a:p>
        </p:txBody>
      </p:sp>
      <p:pic>
        <p:nvPicPr>
          <p:cNvPr id="506" name="Google Shape;506;p56">
            <a:extLst>
              <a:ext uri="{C183D7F6-B498-43B3-948B-1728B52AA6E4}">
                <adec:decorative xmlns:adec="http://schemas.microsoft.com/office/drawing/2017/decorative" val="1"/>
              </a:ext>
            </a:extLst>
          </p:cNvPr>
          <p:cNvPicPr preferRelativeResize="0"/>
          <p:nvPr/>
        </p:nvPicPr>
        <p:blipFill rotWithShape="1">
          <a:blip r:embed="rId7">
            <a:alphaModFix/>
          </a:blip>
          <a:srcRect l="35040" t="40998" r="59673" b="40787"/>
          <a:stretch/>
        </p:blipFill>
        <p:spPr>
          <a:xfrm>
            <a:off x="90450" y="1495500"/>
            <a:ext cx="606658" cy="1175901"/>
          </a:xfrm>
          <a:prstGeom prst="rect">
            <a:avLst/>
          </a:prstGeom>
          <a:noFill/>
          <a:ln>
            <a:noFill/>
          </a:ln>
        </p:spPr>
      </p:pic>
      <p:pic>
        <p:nvPicPr>
          <p:cNvPr id="507" name="Google Shape;507;p56">
            <a:extLst>
              <a:ext uri="{C183D7F6-B498-43B3-948B-1728B52AA6E4}">
                <adec:decorative xmlns:adec="http://schemas.microsoft.com/office/drawing/2017/decorative" val="1"/>
              </a:ext>
            </a:extLst>
          </p:cNvPr>
          <p:cNvPicPr preferRelativeResize="0"/>
          <p:nvPr/>
        </p:nvPicPr>
        <p:blipFill rotWithShape="1">
          <a:blip r:embed="rId7">
            <a:alphaModFix/>
          </a:blip>
          <a:srcRect l="50000" t="40995" r="44258" b="40547"/>
          <a:stretch/>
        </p:blipFill>
        <p:spPr>
          <a:xfrm>
            <a:off x="2752100" y="1458925"/>
            <a:ext cx="650290" cy="1175901"/>
          </a:xfrm>
          <a:prstGeom prst="rect">
            <a:avLst/>
          </a:prstGeom>
          <a:noFill/>
          <a:ln>
            <a:noFill/>
          </a:ln>
        </p:spPr>
      </p:pic>
      <p:sp>
        <p:nvSpPr>
          <p:cNvPr id="508" name="Google Shape;508;p56"/>
          <p:cNvSpPr txBox="1">
            <a:spLocks noGrp="1"/>
          </p:cNvSpPr>
          <p:nvPr>
            <p:ph type="body" idx="1"/>
          </p:nvPr>
        </p:nvSpPr>
        <p:spPr>
          <a:xfrm>
            <a:off x="0" y="3971475"/>
            <a:ext cx="56931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300" u="sng">
                <a:solidFill>
                  <a:schemeClr val="hlink"/>
                </a:solidFill>
                <a:hlinkClick r:id="rId8"/>
              </a:rPr>
              <a:t>Made with Coloring for Color Blindness by David Nichols</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7"/>
          <p:cNvSpPr txBox="1">
            <a:spLocks noGrp="1"/>
          </p:cNvSpPr>
          <p:nvPr>
            <p:ph type="title"/>
          </p:nvPr>
        </p:nvSpPr>
        <p:spPr>
          <a:xfrm>
            <a:off x="311700" y="105100"/>
            <a:ext cx="78252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Connecting Google Sheets and Google Docs</a:t>
            </a:r>
            <a:endParaRPr/>
          </a:p>
        </p:txBody>
      </p:sp>
      <p:sp>
        <p:nvSpPr>
          <p:cNvPr id="514" name="Google Shape;514;p57"/>
          <p:cNvSpPr txBox="1">
            <a:spLocks noGrp="1"/>
          </p:cNvSpPr>
          <p:nvPr>
            <p:ph type="body" idx="1"/>
          </p:nvPr>
        </p:nvSpPr>
        <p:spPr>
          <a:xfrm>
            <a:off x="311700" y="1152475"/>
            <a:ext cx="4116900" cy="2299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Connect Google Sheets and Docs with automatically updating visualizations for routine reporting.</a:t>
            </a:r>
            <a:endParaRPr/>
          </a:p>
          <a:p>
            <a:pPr marL="457200" lvl="0" indent="-342900" algn="l" rtl="0">
              <a:lnSpc>
                <a:spcPct val="115000"/>
              </a:lnSpc>
              <a:spcBef>
                <a:spcPts val="0"/>
              </a:spcBef>
              <a:spcAft>
                <a:spcPts val="0"/>
              </a:spcAft>
              <a:buSzPts val="1800"/>
              <a:buChar char="●"/>
            </a:pPr>
            <a:r>
              <a:rPr lang="en"/>
              <a:t>The same can be done using Microsoft Excel and Word.</a:t>
            </a:r>
            <a:endParaRPr/>
          </a:p>
        </p:txBody>
      </p:sp>
      <p:sp>
        <p:nvSpPr>
          <p:cNvPr id="515" name="Google Shape;515;p5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pSp>
        <p:nvGrpSpPr>
          <p:cNvPr id="516" name="Google Shape;516;p57">
            <a:extLst>
              <a:ext uri="{C183D7F6-B498-43B3-948B-1728B52AA6E4}">
                <adec:decorative xmlns:adec="http://schemas.microsoft.com/office/drawing/2017/decorative" val="1"/>
              </a:ext>
            </a:extLst>
          </p:cNvPr>
          <p:cNvGrpSpPr/>
          <p:nvPr/>
        </p:nvGrpSpPr>
        <p:grpSpPr>
          <a:xfrm>
            <a:off x="4066586" y="1930377"/>
            <a:ext cx="4707669" cy="1889723"/>
            <a:chOff x="3625250" y="2137925"/>
            <a:chExt cx="5148369" cy="1938376"/>
          </a:xfrm>
        </p:grpSpPr>
        <p:pic>
          <p:nvPicPr>
            <p:cNvPr id="517" name="Google Shape;517;p57"/>
            <p:cNvPicPr preferRelativeResize="0"/>
            <p:nvPr/>
          </p:nvPicPr>
          <p:blipFill>
            <a:blip r:embed="rId3">
              <a:alphaModFix/>
            </a:blip>
            <a:stretch>
              <a:fillRect/>
            </a:stretch>
          </p:blipFill>
          <p:spPr>
            <a:xfrm>
              <a:off x="6418367" y="2468551"/>
              <a:ext cx="2355252" cy="1607751"/>
            </a:xfrm>
            <a:prstGeom prst="rect">
              <a:avLst/>
            </a:prstGeom>
            <a:noFill/>
            <a:ln w="9525" cap="flat" cmpd="sng">
              <a:solidFill>
                <a:schemeClr val="dk2"/>
              </a:solidFill>
              <a:prstDash val="solid"/>
              <a:round/>
              <a:headEnd type="none" w="sm" len="sm"/>
              <a:tailEnd type="none" w="sm" len="sm"/>
            </a:ln>
          </p:spPr>
        </p:pic>
        <p:pic>
          <p:nvPicPr>
            <p:cNvPr id="518" name="Google Shape;518;p57"/>
            <p:cNvPicPr preferRelativeResize="0"/>
            <p:nvPr/>
          </p:nvPicPr>
          <p:blipFill>
            <a:blip r:embed="rId4">
              <a:alphaModFix/>
            </a:blip>
            <a:stretch>
              <a:fillRect/>
            </a:stretch>
          </p:blipFill>
          <p:spPr>
            <a:xfrm>
              <a:off x="3663625" y="2468550"/>
              <a:ext cx="2525501" cy="1607751"/>
            </a:xfrm>
            <a:prstGeom prst="rect">
              <a:avLst/>
            </a:prstGeom>
            <a:noFill/>
            <a:ln w="9525" cap="flat" cmpd="sng">
              <a:solidFill>
                <a:schemeClr val="dk2"/>
              </a:solidFill>
              <a:prstDash val="solid"/>
              <a:round/>
              <a:headEnd type="none" w="sm" len="sm"/>
              <a:tailEnd type="none" w="sm" len="sm"/>
            </a:ln>
          </p:spPr>
        </p:pic>
        <p:cxnSp>
          <p:nvCxnSpPr>
            <p:cNvPr id="519" name="Google Shape;519;p57"/>
            <p:cNvCxnSpPr/>
            <p:nvPr/>
          </p:nvCxnSpPr>
          <p:spPr>
            <a:xfrm>
              <a:off x="5982050" y="3400600"/>
              <a:ext cx="1725900" cy="5700"/>
            </a:xfrm>
            <a:prstGeom prst="straightConnector1">
              <a:avLst/>
            </a:prstGeom>
            <a:noFill/>
            <a:ln w="9525" cap="flat" cmpd="sng">
              <a:solidFill>
                <a:srgbClr val="FF0000"/>
              </a:solidFill>
              <a:prstDash val="solid"/>
              <a:round/>
              <a:headEnd type="oval" w="med" len="med"/>
              <a:tailEnd type="oval" w="med" len="med"/>
            </a:ln>
          </p:spPr>
        </p:cxnSp>
        <p:pic>
          <p:nvPicPr>
            <p:cNvPr id="520" name="Google Shape;520;p57"/>
            <p:cNvPicPr preferRelativeResize="0"/>
            <p:nvPr/>
          </p:nvPicPr>
          <p:blipFill>
            <a:blip r:embed="rId5">
              <a:alphaModFix/>
            </a:blip>
            <a:stretch>
              <a:fillRect/>
            </a:stretch>
          </p:blipFill>
          <p:spPr>
            <a:xfrm>
              <a:off x="3625250" y="2280250"/>
              <a:ext cx="435699" cy="435699"/>
            </a:xfrm>
            <a:prstGeom prst="rect">
              <a:avLst/>
            </a:prstGeom>
            <a:noFill/>
            <a:ln>
              <a:noFill/>
            </a:ln>
          </p:spPr>
        </p:pic>
        <p:pic>
          <p:nvPicPr>
            <p:cNvPr id="521" name="Google Shape;521;p57"/>
            <p:cNvPicPr preferRelativeResize="0"/>
            <p:nvPr/>
          </p:nvPicPr>
          <p:blipFill>
            <a:blip r:embed="rId6">
              <a:alphaModFix/>
            </a:blip>
            <a:stretch>
              <a:fillRect/>
            </a:stretch>
          </p:blipFill>
          <p:spPr>
            <a:xfrm>
              <a:off x="6291800" y="2137925"/>
              <a:ext cx="578025" cy="57802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8"/>
          <p:cNvSpPr txBox="1">
            <a:spLocks noGrp="1"/>
          </p:cNvSpPr>
          <p:nvPr>
            <p:ph type="title"/>
          </p:nvPr>
        </p:nvSpPr>
        <p:spPr>
          <a:xfrm>
            <a:off x="311700" y="9625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Bringing the Data Fun to Canva</a:t>
            </a:r>
            <a:endParaRPr/>
          </a:p>
        </p:txBody>
      </p:sp>
      <p:pic>
        <p:nvPicPr>
          <p:cNvPr id="527" name="Google Shape;527;p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86000" y="1536700"/>
            <a:ext cx="3334476" cy="2329725"/>
          </a:xfrm>
          <a:prstGeom prst="rect">
            <a:avLst/>
          </a:prstGeom>
          <a:noFill/>
          <a:ln w="9525" cap="flat" cmpd="sng">
            <a:solidFill>
              <a:schemeClr val="dk2"/>
            </a:solidFill>
            <a:prstDash val="solid"/>
            <a:round/>
            <a:headEnd type="none" w="sm" len="sm"/>
            <a:tailEnd type="none" w="sm" len="sm"/>
          </a:ln>
        </p:spPr>
      </p:pic>
      <p:sp>
        <p:nvSpPr>
          <p:cNvPr id="528" name="Google Shape;528;p58"/>
          <p:cNvSpPr txBox="1">
            <a:spLocks noGrp="1"/>
          </p:cNvSpPr>
          <p:nvPr>
            <p:ph type="body" idx="1"/>
          </p:nvPr>
        </p:nvSpPr>
        <p:spPr>
          <a:xfrm>
            <a:off x="311700" y="1158150"/>
            <a:ext cx="4471200" cy="1971300"/>
          </a:xfrm>
          <a:prstGeom prst="rect">
            <a:avLst/>
          </a:prstGeom>
          <a:noFill/>
          <a:ln>
            <a:noFill/>
          </a:ln>
        </p:spPr>
        <p:txBody>
          <a:bodyPr spcFirstLastPara="1" wrap="square" lIns="57150" tIns="91425" rIns="91425" bIns="91425" anchor="t" anchorCtr="0">
            <a:noAutofit/>
          </a:bodyPr>
          <a:lstStyle/>
          <a:p>
            <a:pPr marL="457200" lvl="0" indent="-330200" algn="l" rtl="0">
              <a:lnSpc>
                <a:spcPct val="115000"/>
              </a:lnSpc>
              <a:spcBef>
                <a:spcPts val="0"/>
              </a:spcBef>
              <a:spcAft>
                <a:spcPts val="0"/>
              </a:spcAft>
              <a:buSzPts val="1600"/>
              <a:buChar char="●"/>
            </a:pPr>
            <a:r>
              <a:rPr lang="en"/>
              <a:t>Import CSV, Excel, and others</a:t>
            </a:r>
            <a:endParaRPr/>
          </a:p>
          <a:p>
            <a:pPr marL="457200" lvl="0" indent="-330200" algn="l" rtl="0">
              <a:lnSpc>
                <a:spcPct val="115000"/>
              </a:lnSpc>
              <a:spcBef>
                <a:spcPts val="0"/>
              </a:spcBef>
              <a:spcAft>
                <a:spcPts val="0"/>
              </a:spcAft>
              <a:buSzPts val="1600"/>
              <a:buChar char="●"/>
            </a:pPr>
            <a:r>
              <a:rPr lang="en"/>
              <a:t>Data updates with Google Sheet changes</a:t>
            </a:r>
            <a:endParaRPr/>
          </a:p>
          <a:p>
            <a:pPr marL="457200" lvl="0" indent="-330200" algn="l" rtl="0">
              <a:lnSpc>
                <a:spcPct val="115000"/>
              </a:lnSpc>
              <a:spcBef>
                <a:spcPts val="0"/>
              </a:spcBef>
              <a:spcAft>
                <a:spcPts val="0"/>
              </a:spcAft>
              <a:buSzPts val="1600"/>
              <a:buChar char="●"/>
            </a:pPr>
            <a:r>
              <a:rPr lang="en"/>
              <a:t>Graphics can be exported for use in Google Docs, MS Word, or websites</a:t>
            </a:r>
            <a:endParaRPr/>
          </a:p>
          <a:p>
            <a:pPr marL="457200" lvl="0" indent="-342900" algn="l" rtl="0">
              <a:lnSpc>
                <a:spcPct val="115000"/>
              </a:lnSpc>
              <a:spcBef>
                <a:spcPts val="0"/>
              </a:spcBef>
              <a:spcAft>
                <a:spcPts val="0"/>
              </a:spcAft>
              <a:buSzPts val="1800"/>
              <a:buChar char="●"/>
            </a:pPr>
            <a:r>
              <a:rPr lang="en"/>
              <a:t>Canva how-to: </a:t>
            </a:r>
            <a:r>
              <a:rPr lang="en" u="sng">
                <a:solidFill>
                  <a:schemeClr val="accent5"/>
                </a:solidFill>
                <a:hlinkClick r:id="rId4">
                  <a:extLst>
                    <a:ext uri="{A12FA001-AC4F-418D-AE19-62706E023703}">
                      <ahyp:hlinkClr xmlns:ahyp="http://schemas.microsoft.com/office/drawing/2018/hyperlinkcolor" val="tx"/>
                    </a:ext>
                  </a:extLst>
                </a:hlinkClick>
              </a:rPr>
              <a:t>https://www.canva.com/help/charts/</a:t>
            </a:r>
            <a:endParaRPr/>
          </a:p>
        </p:txBody>
      </p:sp>
      <p:sp>
        <p:nvSpPr>
          <p:cNvPr id="529" name="Google Shape;529;p58"/>
          <p:cNvSpPr txBox="1"/>
          <p:nvPr/>
        </p:nvSpPr>
        <p:spPr>
          <a:xfrm>
            <a:off x="311700" y="3278850"/>
            <a:ext cx="4899600" cy="933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600">
                <a:solidFill>
                  <a:schemeClr val="dk1"/>
                </a:solidFill>
                <a:latin typeface="Roboto"/>
                <a:ea typeface="Roboto"/>
                <a:cs typeface="Roboto"/>
                <a:sym typeface="Roboto"/>
              </a:rPr>
              <a:t>Rule of thumb for print projects: 300 pixels is </a:t>
            </a:r>
            <a:r>
              <a:rPr lang="en" sz="1600" i="1">
                <a:solidFill>
                  <a:schemeClr val="dk1"/>
                </a:solidFill>
                <a:latin typeface="Roboto"/>
                <a:ea typeface="Roboto"/>
                <a:cs typeface="Roboto"/>
                <a:sym typeface="Roboto"/>
              </a:rPr>
              <a:t>roughly </a:t>
            </a:r>
            <a:r>
              <a:rPr lang="en" sz="1600">
                <a:solidFill>
                  <a:schemeClr val="dk1"/>
                </a:solidFill>
                <a:latin typeface="Roboto"/>
                <a:ea typeface="Roboto"/>
                <a:cs typeface="Roboto"/>
                <a:sym typeface="Roboto"/>
              </a:rPr>
              <a:t>1” in print.</a:t>
            </a:r>
            <a:br>
              <a:rPr lang="en" sz="1600">
                <a:solidFill>
                  <a:schemeClr val="dk1"/>
                </a:solidFill>
                <a:latin typeface="Roboto"/>
                <a:ea typeface="Roboto"/>
                <a:cs typeface="Roboto"/>
                <a:sym typeface="Roboto"/>
              </a:rPr>
            </a:br>
            <a:r>
              <a:rPr lang="en" sz="1600" i="1">
                <a:solidFill>
                  <a:schemeClr val="dk1"/>
                </a:solidFill>
                <a:latin typeface="Roboto"/>
                <a:ea typeface="Roboto"/>
                <a:cs typeface="Roboto"/>
                <a:sym typeface="Roboto"/>
              </a:rPr>
              <a:t>Example: 1200x900 pixels would print well at 4”x3”.</a:t>
            </a:r>
            <a:endParaRPr i="1"/>
          </a:p>
        </p:txBody>
      </p:sp>
      <p:pic>
        <p:nvPicPr>
          <p:cNvPr id="530" name="Google Shape;530;p5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115850" y="1099275"/>
            <a:ext cx="1385052" cy="77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9"/>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Thank you!</a:t>
            </a:r>
            <a:endParaRPr/>
          </a:p>
        </p:txBody>
      </p:sp>
      <p:pic>
        <p:nvPicPr>
          <p:cNvPr id="536" name="Google Shape;536;p5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94400" y="1152468"/>
            <a:ext cx="1480150" cy="1475925"/>
          </a:xfrm>
          <a:prstGeom prst="rect">
            <a:avLst/>
          </a:prstGeom>
          <a:noFill/>
          <a:ln>
            <a:noFill/>
          </a:ln>
        </p:spPr>
      </p:pic>
      <p:pic>
        <p:nvPicPr>
          <p:cNvPr id="537" name="Google Shape;537;p5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292750" y="4427900"/>
            <a:ext cx="1409674" cy="640826"/>
          </a:xfrm>
          <a:prstGeom prst="rect">
            <a:avLst/>
          </a:prstGeom>
          <a:noFill/>
          <a:ln>
            <a:noFill/>
          </a:ln>
        </p:spPr>
      </p:pic>
      <p:sp>
        <p:nvSpPr>
          <p:cNvPr id="538" name="Google Shape;538;p59"/>
          <p:cNvSpPr txBox="1">
            <a:spLocks noGrp="1"/>
          </p:cNvSpPr>
          <p:nvPr>
            <p:ph type="body" idx="1"/>
          </p:nvPr>
        </p:nvSpPr>
        <p:spPr>
          <a:xfrm>
            <a:off x="311700" y="1152475"/>
            <a:ext cx="7528800" cy="3145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Please take our survey!</a:t>
            </a:r>
            <a:endParaRPr/>
          </a:p>
          <a:p>
            <a:pPr marL="0" lvl="0" indent="0" algn="l" rtl="0">
              <a:lnSpc>
                <a:spcPct val="115000"/>
              </a:lnSpc>
              <a:spcBef>
                <a:spcPts val="1200"/>
              </a:spcBef>
              <a:spcAft>
                <a:spcPts val="0"/>
              </a:spcAft>
              <a:buNone/>
            </a:pPr>
            <a:r>
              <a:rPr lang="en"/>
              <a:t>Presenters: Sara Wicen &amp; Dana Petersen</a:t>
            </a:r>
            <a:endParaRPr/>
          </a:p>
          <a:p>
            <a:pPr marL="0" lvl="0" indent="0" algn="l" rtl="0">
              <a:lnSpc>
                <a:spcPct val="115000"/>
              </a:lnSpc>
              <a:spcBef>
                <a:spcPts val="1200"/>
              </a:spcBef>
              <a:spcAft>
                <a:spcPts val="0"/>
              </a:spcAft>
              <a:buNone/>
            </a:pPr>
            <a:r>
              <a:rPr lang="en"/>
              <a:t>Presentation Name: </a:t>
            </a:r>
            <a:endParaRPr/>
          </a:p>
          <a:p>
            <a:pPr marL="0" lvl="0" indent="0" algn="l" rtl="0">
              <a:lnSpc>
                <a:spcPct val="115000"/>
              </a:lnSpc>
              <a:spcBef>
                <a:spcPts val="1200"/>
              </a:spcBef>
              <a:spcAft>
                <a:spcPts val="0"/>
              </a:spcAft>
              <a:buNone/>
            </a:pPr>
            <a:r>
              <a:rPr lang="en"/>
              <a:t>Everyday Library Evaluation: Data Analysis and Visualization</a:t>
            </a:r>
            <a:endParaRPr/>
          </a:p>
          <a:p>
            <a:pPr marL="0" lvl="0" indent="0" algn="l" rtl="0">
              <a:lnSpc>
                <a:spcPct val="115000"/>
              </a:lnSpc>
              <a:spcBef>
                <a:spcPts val="1200"/>
              </a:spcBef>
              <a:spcAft>
                <a:spcPts val="0"/>
              </a:spcAft>
              <a:buNone/>
            </a:pPr>
            <a:r>
              <a:rPr lang="en"/>
              <a:t>https://costatelibrary.libwizard.com/f/program_evaluation</a:t>
            </a:r>
            <a:endParaRPr/>
          </a:p>
          <a:p>
            <a:pPr marL="0" lvl="0" indent="0" algn="l" rtl="0">
              <a:lnSpc>
                <a:spcPct val="115000"/>
              </a:lnSpc>
              <a:spcBef>
                <a:spcPts val="1200"/>
              </a:spcBef>
              <a:spcAft>
                <a:spcPts val="1200"/>
              </a:spcAft>
              <a:buNone/>
            </a:pPr>
            <a:r>
              <a:rPr lang="en"/>
              <a:t>Contact us:</a:t>
            </a:r>
            <a:br>
              <a:rPr lang="en"/>
            </a:br>
            <a:r>
              <a:rPr lang="en"/>
              <a:t>LRS@lrs.org | Sara: wicen_s@cde.state.co.us | Dana: petersen_d@cde.state.co.us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3"/>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SzPts val="2000"/>
              <a:buNone/>
            </a:pPr>
            <a:r>
              <a:rPr lang="en"/>
              <a:t>Today’s Session</a:t>
            </a:r>
            <a:endParaRPr/>
          </a:p>
        </p:txBody>
      </p:sp>
      <p:sp>
        <p:nvSpPr>
          <p:cNvPr id="376" name="Google Shape;376;p43"/>
          <p:cNvSpPr txBox="1">
            <a:spLocks noGrp="1"/>
          </p:cNvSpPr>
          <p:nvPr>
            <p:ph type="body" idx="1"/>
          </p:nvPr>
        </p:nvSpPr>
        <p:spPr>
          <a:xfrm>
            <a:off x="311700" y="991200"/>
            <a:ext cx="8217600" cy="33042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sz="1400"/>
              <a:t>Evaluation/Data lifecycle</a:t>
            </a:r>
            <a:endParaRPr sz="1400"/>
          </a:p>
          <a:p>
            <a:pPr marL="457200" lvl="0" indent="-317500" algn="l" rtl="0">
              <a:lnSpc>
                <a:spcPct val="115000"/>
              </a:lnSpc>
              <a:spcBef>
                <a:spcPts val="0"/>
              </a:spcBef>
              <a:spcAft>
                <a:spcPts val="0"/>
              </a:spcAft>
              <a:buSzPts val="1400"/>
              <a:buChar char="●"/>
            </a:pPr>
            <a:r>
              <a:rPr lang="en" sz="1400" u="sng">
                <a:solidFill>
                  <a:schemeClr val="hlink"/>
                </a:solidFill>
                <a:hlinkClick r:id="rId3"/>
              </a:rPr>
              <a:t>LRS Tableau Dashboards</a:t>
            </a:r>
            <a:r>
              <a:rPr lang="en" sz="1400"/>
              <a:t> Demo</a:t>
            </a:r>
            <a:endParaRPr sz="1400"/>
          </a:p>
          <a:p>
            <a:pPr marL="457200" lvl="0" indent="-317500" algn="l" rtl="0">
              <a:lnSpc>
                <a:spcPct val="115000"/>
              </a:lnSpc>
              <a:spcBef>
                <a:spcPts val="0"/>
              </a:spcBef>
              <a:spcAft>
                <a:spcPts val="0"/>
              </a:spcAft>
              <a:buSzPts val="1400"/>
              <a:buChar char="●"/>
            </a:pPr>
            <a:r>
              <a:rPr lang="en" sz="1400"/>
              <a:t>Misleading visualizations</a:t>
            </a:r>
            <a:endParaRPr sz="1400"/>
          </a:p>
          <a:p>
            <a:pPr marL="914400" lvl="1" indent="-317500" algn="l" rtl="0">
              <a:spcBef>
                <a:spcPts val="0"/>
              </a:spcBef>
              <a:spcAft>
                <a:spcPts val="0"/>
              </a:spcAft>
              <a:buSzPts val="1400"/>
              <a:buChar char="○"/>
            </a:pPr>
            <a:r>
              <a:rPr lang="en" sz="1400" u="sng">
                <a:solidFill>
                  <a:schemeClr val="accent5"/>
                </a:solidFill>
                <a:hlinkClick r:id="rId4">
                  <a:extLst>
                    <a:ext uri="{A12FA001-AC4F-418D-AE19-62706E023703}">
                      <ahyp:hlinkClr xmlns:ahyp="http://schemas.microsoft.com/office/drawing/2018/hyperlinkcolor" val="tx"/>
                    </a:ext>
                  </a:extLst>
                </a:hlinkClick>
              </a:rPr>
              <a:t>Visualizing Data: a misleading y-axis</a:t>
            </a:r>
            <a:endParaRPr sz="1400"/>
          </a:p>
          <a:p>
            <a:pPr marL="457200" lvl="0" indent="-317500" algn="l" rtl="0">
              <a:lnSpc>
                <a:spcPct val="115000"/>
              </a:lnSpc>
              <a:spcBef>
                <a:spcPts val="0"/>
              </a:spcBef>
              <a:spcAft>
                <a:spcPts val="0"/>
              </a:spcAft>
              <a:buSzPts val="1400"/>
              <a:buChar char="●"/>
            </a:pPr>
            <a:r>
              <a:rPr lang="en" sz="1400"/>
              <a:t>Choosing What to Visualize </a:t>
            </a:r>
            <a:endParaRPr sz="1400"/>
          </a:p>
          <a:p>
            <a:pPr marL="914400" lvl="1" indent="-317500" algn="l" rtl="0">
              <a:lnSpc>
                <a:spcPct val="115000"/>
              </a:lnSpc>
              <a:spcBef>
                <a:spcPts val="0"/>
              </a:spcBef>
              <a:spcAft>
                <a:spcPts val="0"/>
              </a:spcAft>
              <a:buSzPts val="1400"/>
              <a:buChar char="○"/>
            </a:pPr>
            <a:r>
              <a:rPr lang="en" sz="1400"/>
              <a:t>Cleaning Data</a:t>
            </a:r>
            <a:endParaRPr sz="1400"/>
          </a:p>
          <a:p>
            <a:pPr marL="457200" lvl="0" indent="-317500" algn="l" rtl="0">
              <a:lnSpc>
                <a:spcPct val="115000"/>
              </a:lnSpc>
              <a:spcBef>
                <a:spcPts val="0"/>
              </a:spcBef>
              <a:spcAft>
                <a:spcPts val="0"/>
              </a:spcAft>
              <a:buSzPts val="1400"/>
              <a:buChar char="●"/>
            </a:pPr>
            <a:r>
              <a:rPr lang="en" sz="1400"/>
              <a:t>Accessibility and Visualizations</a:t>
            </a:r>
            <a:endParaRPr sz="1400"/>
          </a:p>
          <a:p>
            <a:pPr marL="914400" lvl="1" indent="-317500" algn="l" rtl="0">
              <a:lnSpc>
                <a:spcPct val="115000"/>
              </a:lnSpc>
              <a:spcBef>
                <a:spcPts val="0"/>
              </a:spcBef>
              <a:spcAft>
                <a:spcPts val="0"/>
              </a:spcAft>
              <a:buSzPts val="1400"/>
              <a:buChar char="○"/>
            </a:pPr>
            <a:r>
              <a:rPr lang="en" sz="1400"/>
              <a:t>Format: print or online?</a:t>
            </a:r>
            <a:endParaRPr sz="1400"/>
          </a:p>
          <a:p>
            <a:pPr marL="914400" lvl="1" indent="-317500" algn="l" rtl="0">
              <a:lnSpc>
                <a:spcPct val="115000"/>
              </a:lnSpc>
              <a:spcBef>
                <a:spcPts val="0"/>
              </a:spcBef>
              <a:spcAft>
                <a:spcPts val="0"/>
              </a:spcAft>
              <a:buSzPts val="1400"/>
              <a:buChar char="○"/>
            </a:pPr>
            <a:r>
              <a:rPr lang="en" sz="1400"/>
              <a:t>Audience: Board, Public, Grantors?</a:t>
            </a:r>
            <a:endParaRPr sz="1400"/>
          </a:p>
          <a:p>
            <a:pPr marL="914400" lvl="1" indent="-317500" algn="l" rtl="0">
              <a:lnSpc>
                <a:spcPct val="115000"/>
              </a:lnSpc>
              <a:spcBef>
                <a:spcPts val="0"/>
              </a:spcBef>
              <a:spcAft>
                <a:spcPts val="0"/>
              </a:spcAft>
              <a:buSzPts val="1400"/>
              <a:buChar char="○"/>
            </a:pPr>
            <a:r>
              <a:rPr lang="en" sz="1400"/>
              <a:t>Keep it simple! </a:t>
            </a:r>
            <a:endParaRPr sz="1400"/>
          </a:p>
          <a:p>
            <a:pPr marL="914400" lvl="1" indent="-317500" algn="l" rtl="0">
              <a:lnSpc>
                <a:spcPct val="115000"/>
              </a:lnSpc>
              <a:spcBef>
                <a:spcPts val="0"/>
              </a:spcBef>
              <a:spcAft>
                <a:spcPts val="0"/>
              </a:spcAft>
              <a:buSzPts val="1400"/>
              <a:buChar char="○"/>
            </a:pPr>
            <a:r>
              <a:rPr lang="en" sz="1400" u="sng">
                <a:solidFill>
                  <a:schemeClr val="hlink"/>
                </a:solidFill>
                <a:hlinkClick r:id="rId5"/>
              </a:rPr>
              <a:t>Careful Color Combos for All</a:t>
            </a:r>
            <a:endParaRPr sz="1400"/>
          </a:p>
          <a:p>
            <a:pPr marL="457200" lvl="0" indent="-317500" algn="l" rtl="0">
              <a:lnSpc>
                <a:spcPct val="115000"/>
              </a:lnSpc>
              <a:spcBef>
                <a:spcPts val="0"/>
              </a:spcBef>
              <a:spcAft>
                <a:spcPts val="0"/>
              </a:spcAft>
              <a:buSzPts val="1400"/>
              <a:buChar char="●"/>
            </a:pPr>
            <a:r>
              <a:rPr lang="en" sz="1400"/>
              <a:t>Real world examples/workshop!</a:t>
            </a:r>
            <a:endParaRPr sz="1400"/>
          </a:p>
          <a:p>
            <a:pPr marL="914400" lvl="1" indent="-317500" algn="l" rtl="0">
              <a:lnSpc>
                <a:spcPct val="115000"/>
              </a:lnSpc>
              <a:spcBef>
                <a:spcPts val="0"/>
              </a:spcBef>
              <a:spcAft>
                <a:spcPts val="0"/>
              </a:spcAft>
              <a:buSzPts val="1400"/>
              <a:buChar char="○"/>
            </a:pPr>
            <a:r>
              <a:rPr lang="en" sz="1400"/>
              <a:t>MS Excel, Google Sheets, Google Docs, Canva</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44"/>
          <p:cNvSpPr txBox="1">
            <a:spLocks noGrp="1"/>
          </p:cNvSpPr>
          <p:nvPr>
            <p:ph type="title"/>
          </p:nvPr>
        </p:nvSpPr>
        <p:spPr>
          <a:xfrm>
            <a:off x="311700" y="9625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Data/Evaluation Lifecycle</a:t>
            </a:r>
            <a:endParaRPr/>
          </a:p>
        </p:txBody>
      </p:sp>
      <p:sp>
        <p:nvSpPr>
          <p:cNvPr id="383" name="Google Shape;383;p44" descr="The Library Evaluation Lifecycle starts with defining the question, or problem. Step two is creating the collection tool. Step 3 involves the collection of data and storage. Step 4 is the analysis, synthesis, and use of teh data. Step five is sharing the data and deciding when and how to  destroy the data."/>
          <p:cNvSpPr/>
          <p:nvPr/>
        </p:nvSpPr>
        <p:spPr>
          <a:xfrm>
            <a:off x="3669655" y="1350888"/>
            <a:ext cx="1809900" cy="1952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4" descr="Step 4 - Analysis/Synthesis/Data use/Visualizations."/>
          <p:cNvSpPr/>
          <p:nvPr/>
        </p:nvSpPr>
        <p:spPr>
          <a:xfrm>
            <a:off x="254350" y="2444150"/>
            <a:ext cx="3294900" cy="1294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1" name="Google Shape;401;p44">
            <a:extLst>
              <a:ext uri="{C183D7F6-B498-43B3-948B-1728B52AA6E4}">
                <adec:decorative xmlns:adec="http://schemas.microsoft.com/office/drawing/2017/decorative" val="1"/>
              </a:ext>
            </a:extLst>
          </p:cNvPr>
          <p:cNvSpPr txBox="1"/>
          <p:nvPr/>
        </p:nvSpPr>
        <p:spPr>
          <a:xfrm>
            <a:off x="4060331" y="2035439"/>
            <a:ext cx="1028700" cy="618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solidFill>
                  <a:srgbClr val="020202"/>
                </a:solidFill>
                <a:latin typeface="Roboto"/>
                <a:ea typeface="Roboto"/>
                <a:cs typeface="Roboto"/>
                <a:sym typeface="Roboto"/>
              </a:rPr>
              <a:t>Library Evaluation Lifecycle</a:t>
            </a:r>
            <a:endParaRPr sz="1200">
              <a:solidFill>
                <a:srgbClr val="020202"/>
              </a:solidFill>
            </a:endParaRPr>
          </a:p>
        </p:txBody>
      </p:sp>
      <p:grpSp>
        <p:nvGrpSpPr>
          <p:cNvPr id="384" name="Google Shape;384;p44">
            <a:extLst>
              <a:ext uri="{C183D7F6-B498-43B3-948B-1728B52AA6E4}">
                <adec:decorative xmlns:adec="http://schemas.microsoft.com/office/drawing/2017/decorative" val="1"/>
              </a:ext>
            </a:extLst>
          </p:cNvPr>
          <p:cNvGrpSpPr/>
          <p:nvPr/>
        </p:nvGrpSpPr>
        <p:grpSpPr>
          <a:xfrm>
            <a:off x="5035574" y="1109498"/>
            <a:ext cx="1431727" cy="522871"/>
            <a:chOff x="5214050" y="851693"/>
            <a:chExt cx="2009160" cy="680379"/>
          </a:xfrm>
        </p:grpSpPr>
        <p:cxnSp>
          <p:nvCxnSpPr>
            <p:cNvPr id="385" name="Google Shape;385;p44"/>
            <p:cNvCxnSpPr/>
            <p:nvPr/>
          </p:nvCxnSpPr>
          <p:spPr>
            <a:xfrm flipH="1">
              <a:off x="5214050" y="1153772"/>
              <a:ext cx="273000" cy="378300"/>
            </a:xfrm>
            <a:prstGeom prst="straightConnector1">
              <a:avLst/>
            </a:prstGeom>
            <a:noFill/>
            <a:ln w="19050" cap="flat" cmpd="sng">
              <a:solidFill>
                <a:srgbClr val="0942A1"/>
              </a:solidFill>
              <a:prstDash val="solid"/>
              <a:round/>
              <a:headEnd type="oval" w="med" len="med"/>
              <a:tailEnd type="none" w="sm" len="sm"/>
            </a:ln>
          </p:spPr>
        </p:cxnSp>
        <p:sp>
          <p:nvSpPr>
            <p:cNvPr id="386" name="Google Shape;386;p44"/>
            <p:cNvSpPr txBox="1"/>
            <p:nvPr/>
          </p:nvSpPr>
          <p:spPr>
            <a:xfrm>
              <a:off x="5728010" y="851693"/>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1</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en" sz="800" b="1">
                  <a:latin typeface="Roboto"/>
                  <a:ea typeface="Roboto"/>
                  <a:cs typeface="Roboto"/>
                  <a:sym typeface="Roboto"/>
                </a:rPr>
                <a:t>Defining question/problem/outcome</a:t>
              </a:r>
              <a:endParaRPr sz="800" b="1">
                <a:latin typeface="Roboto"/>
                <a:ea typeface="Roboto"/>
                <a:cs typeface="Roboto"/>
                <a:sym typeface="Roboto"/>
              </a:endParaRPr>
            </a:p>
          </p:txBody>
        </p:sp>
      </p:grpSp>
      <p:grpSp>
        <p:nvGrpSpPr>
          <p:cNvPr id="387" name="Google Shape;387;p44">
            <a:extLst>
              <a:ext uri="{C183D7F6-B498-43B3-948B-1728B52AA6E4}">
                <adec:decorative xmlns:adec="http://schemas.microsoft.com/office/drawing/2017/decorative" val="1"/>
              </a:ext>
            </a:extLst>
          </p:cNvPr>
          <p:cNvGrpSpPr/>
          <p:nvPr/>
        </p:nvGrpSpPr>
        <p:grpSpPr>
          <a:xfrm>
            <a:off x="2818100" y="1109501"/>
            <a:ext cx="1286755" cy="741218"/>
            <a:chOff x="2102243" y="851696"/>
            <a:chExt cx="1805719" cy="964500"/>
          </a:xfrm>
        </p:grpSpPr>
        <p:cxnSp>
          <p:nvCxnSpPr>
            <p:cNvPr id="388" name="Google Shape;388;p44"/>
            <p:cNvCxnSpPr/>
            <p:nvPr/>
          </p:nvCxnSpPr>
          <p:spPr>
            <a:xfrm>
              <a:off x="3634961" y="1153772"/>
              <a:ext cx="273000" cy="378300"/>
            </a:xfrm>
            <a:prstGeom prst="straightConnector1">
              <a:avLst/>
            </a:prstGeom>
            <a:noFill/>
            <a:ln w="19050" cap="flat" cmpd="sng">
              <a:solidFill>
                <a:srgbClr val="A1C2FA"/>
              </a:solidFill>
              <a:prstDash val="solid"/>
              <a:round/>
              <a:headEnd type="oval" w="med" len="med"/>
              <a:tailEnd type="none" w="sm" len="sm"/>
            </a:ln>
          </p:spPr>
        </p:cxnSp>
        <p:sp>
          <p:nvSpPr>
            <p:cNvPr id="389" name="Google Shape;389;p44"/>
            <p:cNvSpPr txBox="1"/>
            <p:nvPr/>
          </p:nvSpPr>
          <p:spPr>
            <a:xfrm>
              <a:off x="2102243" y="851696"/>
              <a:ext cx="1495200" cy="964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a:latin typeface="Roboto"/>
                  <a:ea typeface="Roboto"/>
                  <a:cs typeface="Roboto"/>
                  <a:sym typeface="Roboto"/>
                </a:rPr>
                <a:t>Step 5</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800" b="1">
                  <a:latin typeface="Roboto"/>
                  <a:ea typeface="Roboto"/>
                  <a:cs typeface="Roboto"/>
                  <a:sym typeface="Roboto"/>
                </a:rPr>
                <a:t>Tell people, repeat and destroy!</a:t>
              </a:r>
              <a:endParaRPr sz="800" b="1">
                <a:latin typeface="Roboto"/>
                <a:ea typeface="Roboto"/>
                <a:cs typeface="Roboto"/>
                <a:sym typeface="Roboto"/>
              </a:endParaRPr>
            </a:p>
            <a:p>
              <a:pPr marL="0" lvl="0" indent="0" algn="r" rtl="0">
                <a:lnSpc>
                  <a:spcPct val="115000"/>
                </a:lnSpc>
                <a:spcBef>
                  <a:spcPts val="0"/>
                </a:spcBef>
                <a:spcAft>
                  <a:spcPts val="0"/>
                </a:spcAft>
                <a:buNone/>
              </a:pPr>
              <a:endParaRPr sz="800" b="1">
                <a:latin typeface="Roboto"/>
                <a:ea typeface="Roboto"/>
                <a:cs typeface="Roboto"/>
                <a:sym typeface="Roboto"/>
              </a:endParaRPr>
            </a:p>
          </p:txBody>
        </p:sp>
      </p:grpSp>
      <p:grpSp>
        <p:nvGrpSpPr>
          <p:cNvPr id="390" name="Google Shape;390;p44">
            <a:extLst>
              <a:ext uri="{C183D7F6-B498-43B3-948B-1728B52AA6E4}">
                <adec:decorative xmlns:adec="http://schemas.microsoft.com/office/drawing/2017/decorative" val="1"/>
              </a:ext>
            </a:extLst>
          </p:cNvPr>
          <p:cNvGrpSpPr/>
          <p:nvPr/>
        </p:nvGrpSpPr>
        <p:grpSpPr>
          <a:xfrm>
            <a:off x="5328755" y="2442447"/>
            <a:ext cx="1387489" cy="514588"/>
            <a:chOff x="5625475" y="2586174"/>
            <a:chExt cx="1947079" cy="669600"/>
          </a:xfrm>
        </p:grpSpPr>
        <p:cxnSp>
          <p:nvCxnSpPr>
            <p:cNvPr id="391" name="Google Shape;391;p44"/>
            <p:cNvCxnSpPr/>
            <p:nvPr/>
          </p:nvCxnSpPr>
          <p:spPr>
            <a:xfrm rot="10800000">
              <a:off x="5625475" y="2771675"/>
              <a:ext cx="442200" cy="153300"/>
            </a:xfrm>
            <a:prstGeom prst="straightConnector1">
              <a:avLst/>
            </a:prstGeom>
            <a:noFill/>
            <a:ln w="19050" cap="flat" cmpd="sng">
              <a:solidFill>
                <a:srgbClr val="307AF3"/>
              </a:solidFill>
              <a:prstDash val="solid"/>
              <a:round/>
              <a:headEnd type="oval" w="med" len="med"/>
              <a:tailEnd type="none" w="sm" len="sm"/>
            </a:ln>
          </p:spPr>
        </p:cxnSp>
        <p:sp>
          <p:nvSpPr>
            <p:cNvPr id="392" name="Google Shape;392;p44"/>
            <p:cNvSpPr txBox="1"/>
            <p:nvPr/>
          </p:nvSpPr>
          <p:spPr>
            <a:xfrm>
              <a:off x="6077354" y="2586174"/>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2</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en" sz="800" b="1">
                  <a:latin typeface="Roboto"/>
                  <a:ea typeface="Roboto"/>
                  <a:cs typeface="Roboto"/>
                  <a:sym typeface="Roboto"/>
                </a:rPr>
                <a:t>Collection tool creation</a:t>
              </a:r>
              <a:endParaRPr sz="800" b="1">
                <a:latin typeface="Roboto"/>
                <a:ea typeface="Roboto"/>
                <a:cs typeface="Roboto"/>
                <a:sym typeface="Roboto"/>
              </a:endParaRPr>
            </a:p>
          </p:txBody>
        </p:sp>
      </p:grpSp>
      <p:grpSp>
        <p:nvGrpSpPr>
          <p:cNvPr id="393" name="Google Shape;393;p44">
            <a:extLst>
              <a:ext uri="{C183D7F6-B498-43B3-948B-1728B52AA6E4}">
                <adec:decorative xmlns:adec="http://schemas.microsoft.com/office/drawing/2017/decorative" val="1"/>
              </a:ext>
            </a:extLst>
          </p:cNvPr>
          <p:cNvGrpSpPr/>
          <p:nvPr/>
        </p:nvGrpSpPr>
        <p:grpSpPr>
          <a:xfrm>
            <a:off x="61875" y="2507500"/>
            <a:ext cx="3759161" cy="514588"/>
            <a:chOff x="-1765601" y="2670823"/>
            <a:chExt cx="5275276" cy="669600"/>
          </a:xfrm>
        </p:grpSpPr>
        <p:cxnSp>
          <p:nvCxnSpPr>
            <p:cNvPr id="394" name="Google Shape;394;p44"/>
            <p:cNvCxnSpPr/>
            <p:nvPr/>
          </p:nvCxnSpPr>
          <p:spPr>
            <a:xfrm rot="10800000" flipH="1">
              <a:off x="3059375" y="2771675"/>
              <a:ext cx="450300" cy="145200"/>
            </a:xfrm>
            <a:prstGeom prst="straightConnector1">
              <a:avLst/>
            </a:prstGeom>
            <a:noFill/>
            <a:ln w="19050" cap="flat" cmpd="sng">
              <a:solidFill>
                <a:srgbClr val="307AF3"/>
              </a:solidFill>
              <a:prstDash val="solid"/>
              <a:round/>
              <a:headEnd type="oval" w="med" len="med"/>
              <a:tailEnd type="none" w="sm" len="sm"/>
            </a:ln>
          </p:spPr>
        </p:cxnSp>
        <p:sp>
          <p:nvSpPr>
            <p:cNvPr id="395" name="Google Shape;395;p44"/>
            <p:cNvSpPr txBox="1"/>
            <p:nvPr/>
          </p:nvSpPr>
          <p:spPr>
            <a:xfrm>
              <a:off x="-1765601" y="2670823"/>
              <a:ext cx="48150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900">
                  <a:latin typeface="Roboto"/>
                  <a:ea typeface="Roboto"/>
                  <a:cs typeface="Roboto"/>
                  <a:sym typeface="Roboto"/>
                </a:rPr>
                <a:t>Step 4</a:t>
              </a:r>
              <a:endParaRPr sz="19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1800" b="1">
                  <a:latin typeface="Roboto"/>
                  <a:ea typeface="Roboto"/>
                  <a:cs typeface="Roboto"/>
                  <a:sym typeface="Roboto"/>
                </a:rPr>
                <a:t>Analysis/Synthesis/Data use/ Visualizations</a:t>
              </a:r>
              <a:endParaRPr sz="1800" b="1">
                <a:latin typeface="Roboto"/>
                <a:ea typeface="Roboto"/>
                <a:cs typeface="Roboto"/>
                <a:sym typeface="Roboto"/>
              </a:endParaRPr>
            </a:p>
            <a:p>
              <a:pPr marL="0" lvl="0" indent="0" algn="r" rtl="0">
                <a:lnSpc>
                  <a:spcPct val="115000"/>
                </a:lnSpc>
                <a:spcBef>
                  <a:spcPts val="0"/>
                </a:spcBef>
                <a:spcAft>
                  <a:spcPts val="0"/>
                </a:spcAft>
                <a:buNone/>
              </a:pPr>
              <a:endParaRPr sz="800" b="1">
                <a:latin typeface="Roboto"/>
                <a:ea typeface="Roboto"/>
                <a:cs typeface="Roboto"/>
                <a:sym typeface="Roboto"/>
              </a:endParaRPr>
            </a:p>
          </p:txBody>
        </p:sp>
      </p:grpSp>
      <p:grpSp>
        <p:nvGrpSpPr>
          <p:cNvPr id="396" name="Google Shape;396;p44">
            <a:extLst>
              <a:ext uri="{C183D7F6-B498-43B3-948B-1728B52AA6E4}">
                <adec:decorative xmlns:adec="http://schemas.microsoft.com/office/drawing/2017/decorative" val="1"/>
              </a:ext>
            </a:extLst>
          </p:cNvPr>
          <p:cNvGrpSpPr/>
          <p:nvPr/>
        </p:nvGrpSpPr>
        <p:grpSpPr>
          <a:xfrm>
            <a:off x="3473025" y="3176231"/>
            <a:ext cx="2292149" cy="874507"/>
            <a:chOff x="3021306" y="3541000"/>
            <a:chExt cx="3216600" cy="1137940"/>
          </a:xfrm>
        </p:grpSpPr>
        <p:cxnSp>
          <p:nvCxnSpPr>
            <p:cNvPr id="397" name="Google Shape;397;p44"/>
            <p:cNvCxnSpPr/>
            <p:nvPr/>
          </p:nvCxnSpPr>
          <p:spPr>
            <a:xfrm rot="10800000">
              <a:off x="4563402" y="3541000"/>
              <a:ext cx="0" cy="489600"/>
            </a:xfrm>
            <a:prstGeom prst="straightConnector1">
              <a:avLst/>
            </a:prstGeom>
            <a:noFill/>
            <a:ln w="19050" cap="flat" cmpd="sng">
              <a:solidFill>
                <a:srgbClr val="0942A1"/>
              </a:solidFill>
              <a:prstDash val="solid"/>
              <a:round/>
              <a:headEnd type="oval" w="med" len="med"/>
              <a:tailEnd type="none" w="sm" len="sm"/>
            </a:ln>
          </p:spPr>
        </p:cxnSp>
        <p:sp>
          <p:nvSpPr>
            <p:cNvPr id="398" name="Google Shape;398;p44"/>
            <p:cNvSpPr txBox="1"/>
            <p:nvPr/>
          </p:nvSpPr>
          <p:spPr>
            <a:xfrm>
              <a:off x="3021306" y="4009340"/>
              <a:ext cx="32166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a:latin typeface="Roboto"/>
                  <a:ea typeface="Roboto"/>
                  <a:cs typeface="Roboto"/>
                  <a:sym typeface="Roboto"/>
                </a:rPr>
                <a:t>Step 3</a:t>
              </a:r>
              <a:endParaRPr sz="600">
                <a:latin typeface="Roboto"/>
                <a:ea typeface="Roboto"/>
                <a:cs typeface="Roboto"/>
                <a:sym typeface="Roboto"/>
              </a:endParaRPr>
            </a:p>
            <a:p>
              <a:pPr marL="0" lvl="0" indent="0" algn="ctr" rtl="0">
                <a:lnSpc>
                  <a:spcPct val="115000"/>
                </a:lnSpc>
                <a:spcBef>
                  <a:spcPts val="0"/>
                </a:spcBef>
                <a:spcAft>
                  <a:spcPts val="0"/>
                </a:spcAft>
                <a:buNone/>
              </a:pPr>
              <a:r>
                <a:rPr lang="en" sz="800" b="1">
                  <a:latin typeface="Roboto"/>
                  <a:ea typeface="Roboto"/>
                  <a:cs typeface="Roboto"/>
                  <a:sym typeface="Roboto"/>
                </a:rPr>
                <a:t>Collection &amp; Storage</a:t>
              </a:r>
              <a:endParaRPr sz="800" b="1">
                <a:latin typeface="Roboto"/>
                <a:ea typeface="Roboto"/>
                <a:cs typeface="Roboto"/>
                <a:sym typeface="Roboto"/>
              </a:endParaRPr>
            </a:p>
            <a:p>
              <a:pPr marL="0" lvl="0" indent="0" algn="ctr" rtl="0">
                <a:lnSpc>
                  <a:spcPct val="115000"/>
                </a:lnSpc>
                <a:spcBef>
                  <a:spcPts val="0"/>
                </a:spcBef>
                <a:spcAft>
                  <a:spcPts val="0"/>
                </a:spcAft>
                <a:buNone/>
              </a:pPr>
              <a:endParaRPr sz="1900" b="1">
                <a:latin typeface="Roboto"/>
                <a:ea typeface="Roboto"/>
                <a:cs typeface="Roboto"/>
                <a:sym typeface="Roboto"/>
              </a:endParaRPr>
            </a:p>
          </p:txBody>
        </p:sp>
      </p:grpSp>
      <p:sp>
        <p:nvSpPr>
          <p:cNvPr id="399" name="Google Shape;399;p44">
            <a:extLst>
              <a:ext uri="{C183D7F6-B498-43B3-948B-1728B52AA6E4}">
                <adec:decorative xmlns:adec="http://schemas.microsoft.com/office/drawing/2017/decorative" val="1"/>
              </a:ext>
            </a:extLst>
          </p:cNvPr>
          <p:cNvSpPr/>
          <p:nvPr/>
        </p:nvSpPr>
        <p:spPr>
          <a:xfrm rot="1914790">
            <a:off x="3594895" y="1308248"/>
            <a:ext cx="1956176" cy="2031497"/>
          </a:xfrm>
          <a:prstGeom prst="blockArc">
            <a:avLst>
              <a:gd name="adj1" fmla="val 14414370"/>
              <a:gd name="adj2" fmla="val 18998613"/>
              <a:gd name="adj3" fmla="val 8907"/>
            </a:avLst>
          </a:prstGeom>
          <a:solidFill>
            <a:srgbClr val="0942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4">
            <a:extLst>
              <a:ext uri="{C183D7F6-B498-43B3-948B-1728B52AA6E4}">
                <adec:decorative xmlns:adec="http://schemas.microsoft.com/office/drawing/2017/decorative" val="1"/>
              </a:ext>
            </a:extLst>
          </p:cNvPr>
          <p:cNvSpPr/>
          <p:nvPr/>
        </p:nvSpPr>
        <p:spPr>
          <a:xfrm rot="-8885708" flipH="1">
            <a:off x="3607463" y="1295803"/>
            <a:ext cx="1957766" cy="2021807"/>
          </a:xfrm>
          <a:prstGeom prst="blockArc">
            <a:avLst>
              <a:gd name="adj1" fmla="val 20178804"/>
              <a:gd name="adj2" fmla="val 2623923"/>
              <a:gd name="adj3" fmla="val 8858"/>
            </a:avLst>
          </a:prstGeom>
          <a:solidFill>
            <a:srgbClr val="307A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4">
            <a:extLst>
              <a:ext uri="{C183D7F6-B498-43B3-948B-1728B52AA6E4}">
                <adec:decorative xmlns:adec="http://schemas.microsoft.com/office/drawing/2017/decorative" val="1"/>
              </a:ext>
            </a:extLst>
          </p:cNvPr>
          <p:cNvSpPr/>
          <p:nvPr/>
        </p:nvSpPr>
        <p:spPr>
          <a:xfrm rot="-3886537">
            <a:off x="5271248" y="1890787"/>
            <a:ext cx="275246" cy="263154"/>
          </a:xfrm>
          <a:prstGeom prst="rtTriangle">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4">
            <a:extLst>
              <a:ext uri="{C183D7F6-B498-43B3-948B-1728B52AA6E4}">
                <adec:decorative xmlns:adec="http://schemas.microsoft.com/office/drawing/2017/decorative" val="1"/>
              </a:ext>
            </a:extLst>
          </p:cNvPr>
          <p:cNvSpPr/>
          <p:nvPr/>
        </p:nvSpPr>
        <p:spPr>
          <a:xfrm rot="-1914301" flipH="1">
            <a:off x="3591296" y="1305151"/>
            <a:ext cx="1960596" cy="2035926"/>
          </a:xfrm>
          <a:prstGeom prst="blockArc">
            <a:avLst>
              <a:gd name="adj1" fmla="val 14334136"/>
              <a:gd name="adj2" fmla="val 18854681"/>
              <a:gd name="adj3" fmla="val 8846"/>
            </a:avLst>
          </a:prstGeom>
          <a:solidFill>
            <a:srgbClr val="A1C2F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4">
            <a:extLst>
              <a:ext uri="{C183D7F6-B498-43B3-948B-1728B52AA6E4}">
                <adec:decorative xmlns:adec="http://schemas.microsoft.com/office/drawing/2017/decorative" val="1"/>
              </a:ext>
            </a:extLst>
          </p:cNvPr>
          <p:cNvSpPr/>
          <p:nvPr/>
        </p:nvSpPr>
        <p:spPr>
          <a:xfrm rot="8886274">
            <a:off x="3608624" y="1291094"/>
            <a:ext cx="1955445" cy="2031213"/>
          </a:xfrm>
          <a:prstGeom prst="blockArc">
            <a:avLst>
              <a:gd name="adj1" fmla="val 20184517"/>
              <a:gd name="adj2" fmla="val 3007258"/>
              <a:gd name="adj3" fmla="val 9336"/>
            </a:avLst>
          </a:prstGeom>
          <a:solidFill>
            <a:srgbClr val="307AF3"/>
          </a:solidFill>
          <a:ln w="9525" cap="flat" cmpd="sng">
            <a:solidFill>
              <a:srgbClr val="307AF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4">
            <a:extLst>
              <a:ext uri="{C183D7F6-B498-43B3-948B-1728B52AA6E4}">
                <adec:decorative xmlns:adec="http://schemas.microsoft.com/office/drawing/2017/decorative" val="1"/>
              </a:ext>
            </a:extLst>
          </p:cNvPr>
          <p:cNvSpPr/>
          <p:nvPr/>
        </p:nvSpPr>
        <p:spPr>
          <a:xfrm rot="-8886274" flipH="1">
            <a:off x="3586283" y="1309991"/>
            <a:ext cx="1955445" cy="2031213"/>
          </a:xfrm>
          <a:prstGeom prst="blockArc">
            <a:avLst>
              <a:gd name="adj1" fmla="val 15738599"/>
              <a:gd name="adj2" fmla="val 20008131"/>
              <a:gd name="adj3" fmla="val 9063"/>
            </a:avLst>
          </a:prstGeom>
          <a:solidFill>
            <a:srgbClr val="0942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a:extLst>
              <a:ext uri="{C183D7F6-B498-43B3-948B-1728B52AA6E4}">
                <adec:decorative xmlns:adec="http://schemas.microsoft.com/office/drawing/2017/decorative" val="1"/>
              </a:ext>
            </a:extLst>
          </p:cNvPr>
          <p:cNvSpPr/>
          <p:nvPr/>
        </p:nvSpPr>
        <p:spPr>
          <a:xfrm rot="9135949">
            <a:off x="3607843" y="1884563"/>
            <a:ext cx="263016" cy="275519"/>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a:extLst>
              <a:ext uri="{C183D7F6-B498-43B3-948B-1728B52AA6E4}">
                <adec:decorative xmlns:adec="http://schemas.microsoft.com/office/drawing/2017/decorative" val="1"/>
              </a:ext>
            </a:extLst>
          </p:cNvPr>
          <p:cNvSpPr/>
          <p:nvPr/>
        </p:nvSpPr>
        <p:spPr>
          <a:xfrm rot="512043">
            <a:off x="4959691" y="2879579"/>
            <a:ext cx="258765" cy="278597"/>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a:extLst>
              <a:ext uri="{C183D7F6-B498-43B3-948B-1728B52AA6E4}">
                <adec:decorative xmlns:adec="http://schemas.microsoft.com/office/drawing/2017/decorative" val="1"/>
              </a:ext>
            </a:extLst>
          </p:cNvPr>
          <p:cNvSpPr/>
          <p:nvPr/>
        </p:nvSpPr>
        <p:spPr>
          <a:xfrm rot="4898047">
            <a:off x="3913492" y="2954145"/>
            <a:ext cx="278362" cy="259326"/>
          </a:xfrm>
          <a:prstGeom prst="rtTriangle">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a:extLst>
              <a:ext uri="{C183D7F6-B498-43B3-948B-1728B52AA6E4}">
                <adec:decorative xmlns:adec="http://schemas.microsoft.com/office/drawing/2017/decorative" val="1"/>
              </a:ext>
            </a:extLst>
          </p:cNvPr>
          <p:cNvSpPr/>
          <p:nvPr/>
        </p:nvSpPr>
        <p:spPr>
          <a:xfrm rot="-7972534">
            <a:off x="4437827" y="1249900"/>
            <a:ext cx="268956" cy="268956"/>
          </a:xfrm>
          <a:prstGeom prst="rtTriangle">
            <a:avLst/>
          </a:prstGeom>
          <a:solidFill>
            <a:srgbClr val="A1C2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5"/>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Public Library Annual Report Visualizations</a:t>
            </a:r>
            <a:endParaRPr/>
          </a:p>
        </p:txBody>
      </p:sp>
      <p:sp>
        <p:nvSpPr>
          <p:cNvPr id="415" name="Google Shape;415;p45"/>
          <p:cNvSpPr txBox="1">
            <a:spLocks noGrp="1"/>
          </p:cNvSpPr>
          <p:nvPr>
            <p:ph type="body" idx="1"/>
          </p:nvPr>
        </p:nvSpPr>
        <p:spPr>
          <a:xfrm>
            <a:off x="311700" y="1152475"/>
            <a:ext cx="6182700" cy="303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u="sng">
                <a:solidFill>
                  <a:schemeClr val="hlink"/>
                </a:solidFill>
                <a:hlinkClick r:id="rId3"/>
              </a:rPr>
              <a:t>General PLAR data</a:t>
            </a:r>
            <a:endParaRPr/>
          </a:p>
          <a:p>
            <a:pPr marL="457200" lvl="0" indent="-342900" algn="l" rtl="0">
              <a:spcBef>
                <a:spcPts val="0"/>
              </a:spcBef>
              <a:spcAft>
                <a:spcPts val="0"/>
              </a:spcAft>
              <a:buSzPts val="1800"/>
              <a:buChar char="●"/>
            </a:pPr>
            <a:r>
              <a:rPr lang="en" u="sng">
                <a:solidFill>
                  <a:schemeClr val="hlink"/>
                </a:solidFill>
                <a:hlinkClick r:id="rId4"/>
              </a:rPr>
              <a:t>Visualizations with a Library Standards focus</a:t>
            </a:r>
            <a:endParaRPr/>
          </a:p>
        </p:txBody>
      </p:sp>
      <p:sp>
        <p:nvSpPr>
          <p:cNvPr id="416" name="Google Shape;416;p45"/>
          <p:cNvSpPr txBox="1"/>
          <p:nvPr/>
        </p:nvSpPr>
        <p:spPr>
          <a:xfrm>
            <a:off x="6736175" y="3706900"/>
            <a:ext cx="1605300" cy="480300"/>
          </a:xfrm>
          <a:prstGeom prst="rect">
            <a:avLst/>
          </a:prstGeom>
          <a:solidFill>
            <a:srgbClr val="00953A"/>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rPr>
              <a:t>https://lrs.org</a:t>
            </a:r>
            <a:endParaRPr sz="1800">
              <a:solidFill>
                <a:schemeClr val="lt1"/>
              </a:solidFill>
            </a:endParaRPr>
          </a:p>
        </p:txBody>
      </p:sp>
      <p:pic>
        <p:nvPicPr>
          <p:cNvPr id="417" name="Google Shape;417;p4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5">
            <a:off x="3951428" y="2654550"/>
            <a:ext cx="2365699" cy="1532725"/>
          </a:xfrm>
          <a:prstGeom prst="rect">
            <a:avLst/>
          </a:prstGeom>
          <a:noFill/>
          <a:ln w="9525" cap="flat" cmpd="sng">
            <a:solidFill>
              <a:schemeClr val="dk2"/>
            </a:solidFill>
            <a:prstDash val="solid"/>
            <a:round/>
            <a:headEnd type="none" w="sm" len="sm"/>
            <a:tailEnd type="none" w="sm" len="sm"/>
          </a:ln>
        </p:spPr>
      </p:pic>
      <p:pic>
        <p:nvPicPr>
          <p:cNvPr id="418" name="Google Shape;418;p4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94400" y="1152475"/>
            <a:ext cx="2184655" cy="24678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6"/>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This Seems Fine?</a:t>
            </a:r>
            <a:endParaRPr/>
          </a:p>
        </p:txBody>
      </p:sp>
      <p:pic>
        <p:nvPicPr>
          <p:cNvPr id="425" name="Google Shape;425;p46" descr="An example of a bad chart that has way too much data included. The chart includes a green bar chart and several multicolored line graphes as part of one data visualization."/>
          <p:cNvPicPr preferRelativeResize="0"/>
          <p:nvPr/>
        </p:nvPicPr>
        <p:blipFill>
          <a:blip r:embed="rId3">
            <a:alphaModFix/>
          </a:blip>
          <a:stretch>
            <a:fillRect/>
          </a:stretch>
        </p:blipFill>
        <p:spPr>
          <a:xfrm>
            <a:off x="1623263" y="968200"/>
            <a:ext cx="3856882" cy="3277150"/>
          </a:xfrm>
          <a:prstGeom prst="rect">
            <a:avLst/>
          </a:prstGeom>
          <a:noFill/>
          <a:ln w="9525" cap="flat" cmpd="sng">
            <a:solidFill>
              <a:schemeClr val="dk2"/>
            </a:solidFill>
            <a:prstDash val="solid"/>
            <a:round/>
            <a:headEnd type="none" w="sm" len="sm"/>
            <a:tailEnd type="none" w="sm" len="sm"/>
          </a:ln>
        </p:spPr>
      </p:pic>
      <p:sp>
        <p:nvSpPr>
          <p:cNvPr id="424" name="Google Shape;424;p46">
            <a:extLst>
              <a:ext uri="{C183D7F6-B498-43B3-948B-1728B52AA6E4}">
                <adec:decorative xmlns:adec="http://schemas.microsoft.com/office/drawing/2017/decorative" val="0"/>
              </a:ext>
            </a:extLst>
          </p:cNvPr>
          <p:cNvSpPr txBox="1"/>
          <p:nvPr/>
        </p:nvSpPr>
        <p:spPr>
          <a:xfrm>
            <a:off x="6022100" y="3985550"/>
            <a:ext cx="2655000" cy="336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200"/>
              </a:spcAft>
              <a:buNone/>
            </a:pPr>
            <a:r>
              <a:rPr lang="en" sz="1100" u="sng">
                <a:solidFill>
                  <a:schemeClr val="dk1"/>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https://www.reddit.com/r/dataisugly/</a:t>
            </a:r>
            <a:endParaRPr sz="11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7"/>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What’s happening here?</a:t>
            </a:r>
            <a:endParaRPr/>
          </a:p>
        </p:txBody>
      </p:sp>
      <p:sp>
        <p:nvSpPr>
          <p:cNvPr id="431" name="Google Shape;431;p47"/>
          <p:cNvSpPr txBox="1"/>
          <p:nvPr/>
        </p:nvSpPr>
        <p:spPr>
          <a:xfrm>
            <a:off x="494500" y="3723650"/>
            <a:ext cx="4047300" cy="551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200"/>
              </a:spcAft>
              <a:buNone/>
            </a:pPr>
            <a:r>
              <a:rPr lang="en" sz="1000">
                <a:solidFill>
                  <a:schemeClr val="dk1"/>
                </a:solidFill>
                <a:latin typeface="Roboto"/>
                <a:ea typeface="Roboto"/>
                <a:cs typeface="Roboto"/>
                <a:sym typeface="Roboto"/>
              </a:rPr>
              <a:t>https://medium.com/@thomas.ellyatt/bad-data-visualisation-real-life-examples-out-there-in-the-wild-eb5032329aeb</a:t>
            </a:r>
            <a:endParaRPr sz="1000">
              <a:solidFill>
                <a:schemeClr val="dk1"/>
              </a:solidFill>
            </a:endParaRPr>
          </a:p>
        </p:txBody>
      </p:sp>
      <p:grpSp>
        <p:nvGrpSpPr>
          <p:cNvPr id="432" name="Google Shape;432;p47" descr="Another example of a problematic visualization showing caffeine ratings by type of tea. The colors are hard to read and the amout of caffiene listed does not follow a sensible pattern."/>
          <p:cNvGrpSpPr/>
          <p:nvPr/>
        </p:nvGrpSpPr>
        <p:grpSpPr>
          <a:xfrm>
            <a:off x="4629700" y="282450"/>
            <a:ext cx="2939631" cy="3992299"/>
            <a:chOff x="4629700" y="282450"/>
            <a:chExt cx="2939631" cy="3992299"/>
          </a:xfrm>
        </p:grpSpPr>
        <p:pic>
          <p:nvPicPr>
            <p:cNvPr id="433" name="Google Shape;433;p47"/>
            <p:cNvPicPr preferRelativeResize="0"/>
            <p:nvPr/>
          </p:nvPicPr>
          <p:blipFill>
            <a:blip r:embed="rId3">
              <a:alphaModFix/>
            </a:blip>
            <a:stretch>
              <a:fillRect/>
            </a:stretch>
          </p:blipFill>
          <p:spPr>
            <a:xfrm>
              <a:off x="4629700" y="282450"/>
              <a:ext cx="2939631" cy="3992299"/>
            </a:xfrm>
            <a:prstGeom prst="rect">
              <a:avLst/>
            </a:prstGeom>
            <a:noFill/>
            <a:ln w="9525" cap="flat" cmpd="sng">
              <a:solidFill>
                <a:schemeClr val="dk2"/>
              </a:solidFill>
              <a:prstDash val="solid"/>
              <a:round/>
              <a:headEnd type="none" w="sm" len="sm"/>
              <a:tailEnd type="none" w="sm" len="sm"/>
            </a:ln>
          </p:spPr>
        </p:pic>
        <p:sp>
          <p:nvSpPr>
            <p:cNvPr id="434" name="Google Shape;434;p47"/>
            <p:cNvSpPr/>
            <p:nvPr/>
          </p:nvSpPr>
          <p:spPr>
            <a:xfrm>
              <a:off x="7350750" y="282450"/>
              <a:ext cx="180000" cy="804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8"/>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Are Ways to Improve this Chart?</a:t>
            </a:r>
            <a:endParaRPr/>
          </a:p>
        </p:txBody>
      </p:sp>
      <p:sp>
        <p:nvSpPr>
          <p:cNvPr id="440" name="Google Shape;440;p48"/>
          <p:cNvSpPr txBox="1">
            <a:spLocks noGrp="1"/>
          </p:cNvSpPr>
          <p:nvPr>
            <p:ph type="body" idx="1"/>
          </p:nvPr>
        </p:nvSpPr>
        <p:spPr>
          <a:xfrm>
            <a:off x="311700" y="1152475"/>
            <a:ext cx="61827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41" name="Google Shape;441;p48" title="Chart"/>
          <p:cNvPicPr preferRelativeResize="0"/>
          <p:nvPr/>
        </p:nvPicPr>
        <p:blipFill>
          <a:blip r:embed="rId3">
            <a:alphaModFix/>
          </a:blip>
          <a:stretch>
            <a:fillRect/>
          </a:stretch>
        </p:blipFill>
        <p:spPr>
          <a:xfrm>
            <a:off x="1964487" y="1037812"/>
            <a:ext cx="5215023" cy="32202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9"/>
          <p:cNvSpPr txBox="1">
            <a:spLocks noGrp="1"/>
          </p:cNvSpPr>
          <p:nvPr>
            <p:ph type="title"/>
          </p:nvPr>
        </p:nvSpPr>
        <p:spPr>
          <a:xfrm>
            <a:off x="311700" y="1051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solidFill>
                  <a:srgbClr val="000000"/>
                </a:solidFill>
              </a:rPr>
              <a:t>Why Visualize Data?</a:t>
            </a:r>
            <a:endParaRPr/>
          </a:p>
        </p:txBody>
      </p:sp>
      <p:sp>
        <p:nvSpPr>
          <p:cNvPr id="447" name="Google Shape;447;p49"/>
          <p:cNvSpPr txBox="1">
            <a:spLocks noGrp="1"/>
          </p:cNvSpPr>
          <p:nvPr>
            <p:ph type="body" idx="1"/>
          </p:nvPr>
        </p:nvSpPr>
        <p:spPr>
          <a:xfrm>
            <a:off x="311700" y="1152475"/>
            <a:ext cx="6182700" cy="30348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Roboto"/>
              <a:buChar char="●"/>
            </a:pPr>
            <a:r>
              <a:rPr lang="en" sz="1600"/>
              <a:t>A good visualization makes data easier to understand</a:t>
            </a:r>
            <a:endParaRPr sz="1600"/>
          </a:p>
          <a:p>
            <a:pPr marL="457200" lvl="0" indent="-330200" algn="l" rtl="0">
              <a:lnSpc>
                <a:spcPct val="100000"/>
              </a:lnSpc>
              <a:spcBef>
                <a:spcPts val="1200"/>
              </a:spcBef>
              <a:spcAft>
                <a:spcPts val="0"/>
              </a:spcAft>
              <a:buClr>
                <a:schemeClr val="dk1"/>
              </a:buClr>
              <a:buSzPts val="1600"/>
              <a:buFont typeface="Roboto"/>
              <a:buChar char="●"/>
            </a:pPr>
            <a:r>
              <a:rPr lang="en" sz="1600"/>
              <a:t>Can assist communications with board members/trustees</a:t>
            </a:r>
            <a:endParaRPr sz="1600"/>
          </a:p>
          <a:p>
            <a:pPr marL="457200" lvl="0" indent="-330200" algn="l" rtl="0">
              <a:lnSpc>
                <a:spcPct val="100000"/>
              </a:lnSpc>
              <a:spcBef>
                <a:spcPts val="1200"/>
              </a:spcBef>
              <a:spcAft>
                <a:spcPts val="0"/>
              </a:spcAft>
              <a:buClr>
                <a:schemeClr val="dk1"/>
              </a:buClr>
              <a:buSzPts val="1600"/>
              <a:buFont typeface="Roboto"/>
              <a:buChar char="●"/>
            </a:pPr>
            <a:r>
              <a:rPr lang="en" sz="1600"/>
              <a:t>Can help draw comparisons with peer libraries</a:t>
            </a:r>
            <a:endParaRPr sz="1600"/>
          </a:p>
          <a:p>
            <a:pPr marL="457200" lvl="0" indent="-330200" algn="l" rtl="0">
              <a:lnSpc>
                <a:spcPct val="100000"/>
              </a:lnSpc>
              <a:spcBef>
                <a:spcPts val="1200"/>
              </a:spcBef>
              <a:spcAft>
                <a:spcPts val="0"/>
              </a:spcAft>
              <a:buClr>
                <a:schemeClr val="dk1"/>
              </a:buClr>
              <a:buSzPts val="1600"/>
              <a:buFont typeface="Roboto"/>
              <a:buChar char="●"/>
            </a:pPr>
            <a:r>
              <a:rPr lang="en" sz="1600"/>
              <a:t>Draws people into the conversation</a:t>
            </a:r>
            <a:endParaRPr sz="1600"/>
          </a:p>
          <a:p>
            <a:pPr marL="457200" lvl="0" indent="-330200" algn="l" rtl="0">
              <a:lnSpc>
                <a:spcPct val="100000"/>
              </a:lnSpc>
              <a:spcBef>
                <a:spcPts val="1200"/>
              </a:spcBef>
              <a:spcAft>
                <a:spcPts val="0"/>
              </a:spcAft>
              <a:buClr>
                <a:schemeClr val="dk1"/>
              </a:buClr>
              <a:buSzPts val="1600"/>
              <a:buFont typeface="Roboto"/>
              <a:buChar char="●"/>
            </a:pPr>
            <a:r>
              <a:rPr lang="en" sz="1600"/>
              <a:t>Quickly conveys trends or patterns</a:t>
            </a:r>
            <a:endParaRPr sz="1600"/>
          </a:p>
          <a:p>
            <a:pPr marL="457200" lvl="0" indent="-330200" algn="l" rtl="0">
              <a:lnSpc>
                <a:spcPct val="100000"/>
              </a:lnSpc>
              <a:spcBef>
                <a:spcPts val="1200"/>
              </a:spcBef>
              <a:spcAft>
                <a:spcPts val="1200"/>
              </a:spcAft>
              <a:buClr>
                <a:schemeClr val="dk1"/>
              </a:buClr>
              <a:buSzPts val="1600"/>
              <a:buFont typeface="Roboto"/>
              <a:buChar char="●"/>
            </a:pPr>
            <a:r>
              <a:rPr lang="en" sz="1600"/>
              <a:t>Makes it memorable</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3" name="Google Shape;453;p50"/>
          <p:cNvSpPr txBox="1">
            <a:spLocks noGrp="1"/>
          </p:cNvSpPr>
          <p:nvPr>
            <p:ph type="title"/>
          </p:nvPr>
        </p:nvSpPr>
        <p:spPr>
          <a:xfrm>
            <a:off x="311700" y="-47300"/>
            <a:ext cx="71616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solidFill>
                  <a:srgbClr val="000000"/>
                </a:solidFill>
              </a:rPr>
              <a:t>Why Visualize Data? Example</a:t>
            </a:r>
            <a:endParaRPr dirty="0"/>
          </a:p>
        </p:txBody>
      </p:sp>
      <p:sp>
        <p:nvSpPr>
          <p:cNvPr id="452" name="Google Shape;452;p50">
            <a:extLst>
              <a:ext uri="{C183D7F6-B498-43B3-948B-1728B52AA6E4}">
                <adec:decorative xmlns:adec="http://schemas.microsoft.com/office/drawing/2017/decorative" val="1"/>
              </a:ext>
            </a:extLst>
          </p:cNvPr>
          <p:cNvSpPr/>
          <p:nvPr/>
        </p:nvSpPr>
        <p:spPr>
          <a:xfrm rot="5400000">
            <a:off x="6946125" y="-16450"/>
            <a:ext cx="393900" cy="2103900"/>
          </a:xfrm>
          <a:prstGeom prst="bentArrow">
            <a:avLst>
              <a:gd name="adj1" fmla="val 25000"/>
              <a:gd name="adj2" fmla="val 25000"/>
              <a:gd name="adj3" fmla="val 25000"/>
              <a:gd name="adj4" fmla="val 43750"/>
            </a:avLst>
          </a:prstGeom>
          <a:solidFill>
            <a:schemeClr val="dk1"/>
          </a:solidFill>
          <a:ln w="9525" cap="flat" cmpd="sng">
            <a:solidFill>
              <a:srgbClr val="DCFF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54" name="Google Shape;454;p50">
            <a:extLst>
              <a:ext uri="{C183D7F6-B498-43B3-948B-1728B52AA6E4}">
                <adec:decorative xmlns:adec="http://schemas.microsoft.com/office/drawing/2017/decorative" val="1"/>
              </a:ext>
            </a:extLst>
          </p:cNvPr>
          <p:cNvPicPr preferRelativeResize="0"/>
          <p:nvPr/>
        </p:nvPicPr>
        <p:blipFill rotWithShape="1">
          <a:blip r:embed="rId3">
            <a:alphaModFix/>
          </a:blip>
          <a:srcRect t="38214" r="39660" b="21222"/>
          <a:stretch/>
        </p:blipFill>
        <p:spPr>
          <a:xfrm>
            <a:off x="0" y="678175"/>
            <a:ext cx="6172325" cy="2334018"/>
          </a:xfrm>
          <a:prstGeom prst="rect">
            <a:avLst/>
          </a:prstGeom>
          <a:noFill/>
          <a:ln>
            <a:noFill/>
          </a:ln>
        </p:spPr>
      </p:pic>
      <p:pic>
        <p:nvPicPr>
          <p:cNvPr id="455" name="Google Shape;455;p50">
            <a:extLst>
              <a:ext uri="{C183D7F6-B498-43B3-948B-1728B52AA6E4}">
                <adec:decorative xmlns:adec="http://schemas.microsoft.com/office/drawing/2017/decorative" val="1"/>
              </a:ext>
            </a:extLst>
          </p:cNvPr>
          <p:cNvPicPr preferRelativeResize="0"/>
          <p:nvPr/>
        </p:nvPicPr>
        <p:blipFill rotWithShape="1">
          <a:blip r:embed="rId4">
            <a:alphaModFix/>
          </a:blip>
          <a:srcRect l="40623" t="40261" r="11841" b="14358"/>
          <a:stretch/>
        </p:blipFill>
        <p:spPr>
          <a:xfrm>
            <a:off x="3705875" y="1404750"/>
            <a:ext cx="5438126" cy="29202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554</Words>
  <Application>Microsoft Office PowerPoint</Application>
  <PresentationFormat>On-screen Show (16:9)</PresentationFormat>
  <Paragraphs>90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Rockwell</vt:lpstr>
      <vt:lpstr>Roboto</vt:lpstr>
      <vt:lpstr>Roboto Medium</vt:lpstr>
      <vt:lpstr>Simple Light</vt:lpstr>
      <vt:lpstr>Everyday Library Evaluation</vt:lpstr>
      <vt:lpstr>Today’s Session</vt:lpstr>
      <vt:lpstr>Data/Evaluation Lifecycle</vt:lpstr>
      <vt:lpstr>Public Library Annual Report Visualizations</vt:lpstr>
      <vt:lpstr>This Seems Fine?</vt:lpstr>
      <vt:lpstr>What’s happening here?</vt:lpstr>
      <vt:lpstr>What Are Ways to Improve this Chart?</vt:lpstr>
      <vt:lpstr>Why Visualize Data?</vt:lpstr>
      <vt:lpstr>Why Visualize Data? Example</vt:lpstr>
      <vt:lpstr>Cleaning Data</vt:lpstr>
      <vt:lpstr>Cleaning Data – Example 1</vt:lpstr>
      <vt:lpstr>Cleaning Data – Example 2</vt:lpstr>
      <vt:lpstr>Accessibility Tips</vt:lpstr>
      <vt:lpstr>Accessibility - Example</vt:lpstr>
      <vt:lpstr>Accessibility and Color</vt:lpstr>
      <vt:lpstr>Connecting Google Sheets and Google Docs</vt:lpstr>
      <vt:lpstr>Bringing the Data Fun to Canva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Kreger, Christine</dc:creator>
  <cp:lastModifiedBy>Kreger, Christine</cp:lastModifiedBy>
  <cp:revision>2</cp:revision>
  <dcterms:modified xsi:type="dcterms:W3CDTF">2024-11-14T15:24:40Z</dcterms:modified>
</cp:coreProperties>
</file>