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Roboto" panose="02000000000000000000" pitchFamily="2" charset="0"/>
      <p:regular r:id="rId18"/>
      <p:bold r:id="rId19"/>
      <p:italic r:id="rId20"/>
      <p:boldItalic r:id="rId21"/>
    </p:embeddedFont>
    <p:embeddedFont>
      <p:font typeface="Roboto Medium" panose="02000000000000000000" pitchFamily="2" charset="0"/>
      <p:regular r:id="rId22"/>
      <p:bold r:id="rId23"/>
      <p:italic r:id="rId24"/>
      <p:boldItalic r:id="rId25"/>
    </p:embeddedFont>
    <p:embeddedFont>
      <p:font typeface="Rockwell" panose="02060603020205020403" pitchFamily="18"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3" autoAdjust="0"/>
    <p:restoredTop sz="86375" autoAdjust="0"/>
  </p:normalViewPr>
  <p:slideViewPr>
    <p:cSldViewPr snapToGrid="0">
      <p:cViewPr varScale="1">
        <p:scale>
          <a:sx n="116" d="100"/>
          <a:sy n="116" d="100"/>
        </p:scale>
        <p:origin x="102" y="582"/>
      </p:cViewPr>
      <p:guideLst>
        <p:guide orient="horz" pos="1620"/>
        <p:guide pos="2880"/>
      </p:guideLst>
    </p:cSldViewPr>
  </p:slideViewPr>
  <p:outlineViewPr>
    <p:cViewPr>
      <p:scale>
        <a:sx n="33" d="100"/>
        <a:sy n="33" d="100"/>
      </p:scale>
      <p:origin x="0" y="-1000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eger, Christine" userId="07b08700-4580-4b2b-8f3c-b5ccee8dc705" providerId="ADAL" clId="{0312A4A1-4937-4546-8CE2-60BB92476C13}"/>
    <pc:docChg chg="mod">
      <pc:chgData name="Kreger, Christine" userId="07b08700-4580-4b2b-8f3c-b5ccee8dc705" providerId="ADAL" clId="{0312A4A1-4937-4546-8CE2-60BB92476C13}" dt="2024-11-14T15:30:32.309" v="0"/>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09eff3011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g309eff30119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09eff3011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g309eff30119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30e040c6af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30e040c6af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30e040c6af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30e040c6af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309eff30119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g309eff30119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301afc521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4" name="Google Shape;504;g301afc5219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0" name="Google Shape;38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8b18bbccb3_2_9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 name="Google Shape;417;g28b18bbccb3_2_9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f878486cb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 name="Google Shape;425;g2f878486cb1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https://www.lrs.org/2022/06/15/reading-and-recording-the-room-focus-groups/</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8b18bbccb3_2_9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5" name="Google Shape;435;g28b18bbccb3_2_9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8b18bbccb3_2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 name="Google Shape;442;g28b18bbccb3_2_9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8b18bbccb3_2_9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Google Shape;453;g28b18bbccb3_2_9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309eff3011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0" name="Google Shape;460;g309eff3011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9"/>
        <p:cNvGrpSpPr/>
        <p:nvPr/>
      </p:nvGrpSpPr>
      <p:grpSpPr>
        <a:xfrm>
          <a:off x="0" y="0"/>
          <a:ext cx="0" cy="0"/>
          <a:chOff x="0" y="0"/>
          <a:chExt cx="0" cy="0"/>
        </a:xfrm>
      </p:grpSpPr>
      <p:sp>
        <p:nvSpPr>
          <p:cNvPr id="10" name="Google Shape;10;p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1" name="Google Shape;11;p2"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 name="Google Shape;13;p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 name="Google Shape;14;p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 name="Google Shape;15;p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 name="Google Shape;16;p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 name="Google Shape;17;p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 name="Google Shape;18;p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83"/>
        <p:cNvGrpSpPr/>
        <p:nvPr/>
      </p:nvGrpSpPr>
      <p:grpSpPr>
        <a:xfrm>
          <a:off x="0" y="0"/>
          <a:ext cx="0" cy="0"/>
          <a:chOff x="0" y="0"/>
          <a:chExt cx="0" cy="0"/>
        </a:xfrm>
      </p:grpSpPr>
      <p:pic>
        <p:nvPicPr>
          <p:cNvPr id="84" name="Google Shape;84;p11"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 name="Google Shape;85;p1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 name="Google Shape;86;p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7" name="Google Shape;87;p1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8" name="Google Shape;88;p1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89"/>
        <p:cNvGrpSpPr/>
        <p:nvPr/>
      </p:nvGrpSpPr>
      <p:grpSpPr>
        <a:xfrm>
          <a:off x="0" y="0"/>
          <a:ext cx="0" cy="0"/>
          <a:chOff x="0" y="0"/>
          <a:chExt cx="0" cy="0"/>
        </a:xfrm>
      </p:grpSpPr>
      <p:pic>
        <p:nvPicPr>
          <p:cNvPr id="90" name="Google Shape;90;p1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1" name="Google Shape;91;p1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 name="Google Shape;92;p1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3" name="Google Shape;93;p1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4" name="Google Shape;94;p1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95"/>
        <p:cNvGrpSpPr/>
        <p:nvPr/>
      </p:nvGrpSpPr>
      <p:grpSpPr>
        <a:xfrm>
          <a:off x="0" y="0"/>
          <a:ext cx="0" cy="0"/>
          <a:chOff x="0" y="0"/>
          <a:chExt cx="0" cy="0"/>
        </a:xfrm>
      </p:grpSpPr>
      <p:pic>
        <p:nvPicPr>
          <p:cNvPr id="96" name="Google Shape;96;p13"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 name="Google Shape;97;p1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 name="Google Shape;98;p1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9" name="Google Shape;99;p1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0" name="Google Shape;100;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01"/>
        <p:cNvGrpSpPr/>
        <p:nvPr/>
      </p:nvGrpSpPr>
      <p:grpSpPr>
        <a:xfrm>
          <a:off x="0" y="0"/>
          <a:ext cx="0" cy="0"/>
          <a:chOff x="0" y="0"/>
          <a:chExt cx="0" cy="0"/>
        </a:xfrm>
      </p:grpSpPr>
      <p:sp>
        <p:nvSpPr>
          <p:cNvPr id="102" name="Google Shape;102;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3" name="Google Shape;103;p1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5" name="Google Shape;105;p1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06" name="Google Shape;106;p14"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07" name="Google Shape;107;p14"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08" name="Google Shape;108;p1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9" name="Google Shape;109;p1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10"/>
        <p:cNvGrpSpPr/>
        <p:nvPr/>
      </p:nvGrpSpPr>
      <p:grpSpPr>
        <a:xfrm>
          <a:off x="0" y="0"/>
          <a:ext cx="0" cy="0"/>
          <a:chOff x="0" y="0"/>
          <a:chExt cx="0" cy="0"/>
        </a:xfrm>
      </p:grpSpPr>
      <p:pic>
        <p:nvPicPr>
          <p:cNvPr id="111" name="Google Shape;111;p1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2" name="Google Shape;112;p1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113" name="Google Shape;113;p15"/>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14" name="Google Shape;114;p15"/>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115" name="Google Shape;115;p15"/>
          <p:cNvGrpSpPr/>
          <p:nvPr/>
        </p:nvGrpSpPr>
        <p:grpSpPr>
          <a:xfrm>
            <a:off x="308400" y="1062325"/>
            <a:ext cx="1006800" cy="1003500"/>
            <a:chOff x="308400" y="1076275"/>
            <a:chExt cx="1006800" cy="1003500"/>
          </a:xfrm>
        </p:grpSpPr>
        <p:sp>
          <p:nvSpPr>
            <p:cNvPr id="116" name="Google Shape;116;p15"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18" name="Google Shape;118;p15"/>
          <p:cNvGrpSpPr/>
          <p:nvPr/>
        </p:nvGrpSpPr>
        <p:grpSpPr>
          <a:xfrm>
            <a:off x="308400" y="2150613"/>
            <a:ext cx="1006800" cy="1003500"/>
            <a:chOff x="308400" y="2218825"/>
            <a:chExt cx="1006800" cy="1003500"/>
          </a:xfrm>
        </p:grpSpPr>
        <p:sp>
          <p:nvSpPr>
            <p:cNvPr id="119" name="Google Shape;119;p15"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121" name="Google Shape;121;p15"/>
          <p:cNvGrpSpPr/>
          <p:nvPr/>
        </p:nvGrpSpPr>
        <p:grpSpPr>
          <a:xfrm>
            <a:off x="308400" y="3238900"/>
            <a:ext cx="1006800" cy="1003500"/>
            <a:chOff x="308400" y="1076275"/>
            <a:chExt cx="1006800" cy="1003500"/>
          </a:xfrm>
        </p:grpSpPr>
        <p:sp>
          <p:nvSpPr>
            <p:cNvPr id="122" name="Google Shape;122;p15"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1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24" name="Google Shape;124;p1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25" name="Google Shape;125;p15"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26" name="Google Shape;126;p1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27" name="Google Shape;127;p1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8" name="Google Shape;128;p15"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29" name="Google Shape;129;p1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130" name="Google Shape;130;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31"/>
        <p:cNvGrpSpPr/>
        <p:nvPr/>
      </p:nvGrpSpPr>
      <p:grpSpPr>
        <a:xfrm>
          <a:off x="0" y="0"/>
          <a:ext cx="0" cy="0"/>
          <a:chOff x="0" y="0"/>
          <a:chExt cx="0" cy="0"/>
        </a:xfrm>
      </p:grpSpPr>
      <p:pic>
        <p:nvPicPr>
          <p:cNvPr id="132" name="Google Shape;132;p1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3" name="Google Shape;133;p1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34" name="Google Shape;134;p16"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135" name="Google Shape;135;p1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36" name="Google Shape;136;p1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37" name="Google Shape;137;p1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38" name="Google Shape;138;p1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39" name="Google Shape;139;p1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40" name="Google Shape;140;p16"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141" name="Google Shape;141;p16"/>
          <p:cNvGrpSpPr/>
          <p:nvPr/>
        </p:nvGrpSpPr>
        <p:grpSpPr>
          <a:xfrm>
            <a:off x="311700" y="3548650"/>
            <a:ext cx="8363900" cy="646200"/>
            <a:chOff x="375100" y="3396250"/>
            <a:chExt cx="8363900" cy="646200"/>
          </a:xfrm>
        </p:grpSpPr>
        <p:sp>
          <p:nvSpPr>
            <p:cNvPr id="142" name="Google Shape;142;p16"/>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6"/>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16"/>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16"/>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1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47" name="Google Shape;147;p1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48" name="Google Shape;148;p1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49" name="Google Shape;149;p1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50" name="Google Shape;150;p16"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51" name="Google Shape;151;p16"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52" name="Google Shape;152;p16"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53" name="Google Shape;153;p16"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154" name="Google Shape;154;p1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155" name="Google Shape;155;p1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56" name="Google Shape;156;p16"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157" name="Google Shape;157;p1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58" name="Google Shape;158;p1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59" name="Google Shape;159;p1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60"/>
        <p:cNvGrpSpPr/>
        <p:nvPr/>
      </p:nvGrpSpPr>
      <p:grpSpPr>
        <a:xfrm>
          <a:off x="0" y="0"/>
          <a:ext cx="0" cy="0"/>
          <a:chOff x="0" y="0"/>
          <a:chExt cx="0" cy="0"/>
        </a:xfrm>
      </p:grpSpPr>
      <p:pic>
        <p:nvPicPr>
          <p:cNvPr id="161" name="Google Shape;161;p1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2" name="Google Shape;162;p1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63" name="Google Shape;163;p1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4" name="Google Shape;164;p1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5" name="Google Shape;165;p1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66" name="Google Shape;166;p17"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67" name="Google Shape;167;p1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8" name="Google Shape;168;p17"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69" name="Google Shape;169;p1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70"/>
        <p:cNvGrpSpPr/>
        <p:nvPr/>
      </p:nvGrpSpPr>
      <p:grpSpPr>
        <a:xfrm>
          <a:off x="0" y="0"/>
          <a:ext cx="0" cy="0"/>
          <a:chOff x="0" y="0"/>
          <a:chExt cx="0" cy="0"/>
        </a:xfrm>
      </p:grpSpPr>
      <p:pic>
        <p:nvPicPr>
          <p:cNvPr id="171" name="Google Shape;171;p1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72" name="Google Shape;172;p1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73" name="Google Shape;173;p1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4" name="Google Shape;174;p1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75" name="Google Shape;175;p1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6" name="Google Shape;176;p1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7" name="Google Shape;177;p1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78" name="Google Shape;178;p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79"/>
        <p:cNvGrpSpPr/>
        <p:nvPr/>
      </p:nvGrpSpPr>
      <p:grpSpPr>
        <a:xfrm>
          <a:off x="0" y="0"/>
          <a:ext cx="0" cy="0"/>
          <a:chOff x="0" y="0"/>
          <a:chExt cx="0" cy="0"/>
        </a:xfrm>
      </p:grpSpPr>
      <p:pic>
        <p:nvPicPr>
          <p:cNvPr id="180" name="Google Shape;180;p1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81" name="Google Shape;181;p1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82" name="Google Shape;182;p1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83" name="Google Shape;183;p1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4" name="Google Shape;184;p1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185"/>
        <p:cNvGrpSpPr/>
        <p:nvPr/>
      </p:nvGrpSpPr>
      <p:grpSpPr>
        <a:xfrm>
          <a:off x="0" y="0"/>
          <a:ext cx="0" cy="0"/>
          <a:chOff x="0" y="0"/>
          <a:chExt cx="0" cy="0"/>
        </a:xfrm>
      </p:grpSpPr>
      <p:pic>
        <p:nvPicPr>
          <p:cNvPr id="186" name="Google Shape;186;p2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87" name="Google Shape;187;p2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88" name="Google Shape;188;p2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9" name="Google Shape;189;p2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0" name="Google Shape;190;p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9"/>
        <p:cNvGrpSpPr/>
        <p:nvPr/>
      </p:nvGrpSpPr>
      <p:grpSpPr>
        <a:xfrm>
          <a:off x="0" y="0"/>
          <a:ext cx="0" cy="0"/>
          <a:chOff x="0" y="0"/>
          <a:chExt cx="0" cy="0"/>
        </a:xfrm>
      </p:grpSpPr>
      <p:sp>
        <p:nvSpPr>
          <p:cNvPr id="20" name="Google Shape;20;p3"/>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 name="Google Shape;22;p3"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23" name="Google Shape;23;p3"/>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24" name="Google Shape;24;p3"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25" name="Google Shape;25;p3"/>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6" name="Google Shape;26;p3"/>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8" name="Google Shape;28;p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191"/>
        <p:cNvGrpSpPr/>
        <p:nvPr/>
      </p:nvGrpSpPr>
      <p:grpSpPr>
        <a:xfrm>
          <a:off x="0" y="0"/>
          <a:ext cx="0" cy="0"/>
          <a:chOff x="0" y="0"/>
          <a:chExt cx="0" cy="0"/>
        </a:xfrm>
      </p:grpSpPr>
      <p:pic>
        <p:nvPicPr>
          <p:cNvPr id="192" name="Google Shape;192;p21"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3" name="Google Shape;193;p2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94" name="Google Shape;194;p2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95" name="Google Shape;195;p2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6" name="Google Shape;196;p2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197"/>
        <p:cNvGrpSpPr/>
        <p:nvPr/>
      </p:nvGrpSpPr>
      <p:grpSpPr>
        <a:xfrm>
          <a:off x="0" y="0"/>
          <a:ext cx="0" cy="0"/>
          <a:chOff x="0" y="0"/>
          <a:chExt cx="0" cy="0"/>
        </a:xfrm>
      </p:grpSpPr>
      <p:pic>
        <p:nvPicPr>
          <p:cNvPr id="198" name="Google Shape;198;p22"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9" name="Google Shape;199;p2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0" name="Google Shape;200;p2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01" name="Google Shape;201;p2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2" name="Google Shape;202;p2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03"/>
        <p:cNvGrpSpPr/>
        <p:nvPr/>
      </p:nvGrpSpPr>
      <p:grpSpPr>
        <a:xfrm>
          <a:off x="0" y="0"/>
          <a:ext cx="0" cy="0"/>
          <a:chOff x="0" y="0"/>
          <a:chExt cx="0" cy="0"/>
        </a:xfrm>
      </p:grpSpPr>
      <p:pic>
        <p:nvPicPr>
          <p:cNvPr id="204" name="Google Shape;204;p2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5" name="Google Shape;205;p2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6" name="Google Shape;206;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07" name="Google Shape;207;p2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8" name="Google Shape;208;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09"/>
        <p:cNvGrpSpPr/>
        <p:nvPr/>
      </p:nvGrpSpPr>
      <p:grpSpPr>
        <a:xfrm>
          <a:off x="0" y="0"/>
          <a:ext cx="0" cy="0"/>
          <a:chOff x="0" y="0"/>
          <a:chExt cx="0" cy="0"/>
        </a:xfrm>
      </p:grpSpPr>
      <p:pic>
        <p:nvPicPr>
          <p:cNvPr id="210" name="Google Shape;210;p2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1" name="Google Shape;211;p2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2" name="Google Shape;212;p2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13" name="Google Shape;213;p2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4" name="Google Shape;214;p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15"/>
        <p:cNvGrpSpPr/>
        <p:nvPr/>
      </p:nvGrpSpPr>
      <p:grpSpPr>
        <a:xfrm>
          <a:off x="0" y="0"/>
          <a:ext cx="0" cy="0"/>
          <a:chOff x="0" y="0"/>
          <a:chExt cx="0" cy="0"/>
        </a:xfrm>
      </p:grpSpPr>
      <p:pic>
        <p:nvPicPr>
          <p:cNvPr id="216" name="Google Shape;216;p2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7" name="Google Shape;217;p2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8" name="Google Shape;218;p2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19" name="Google Shape;219;p2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0" name="Google Shape;220;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21"/>
        <p:cNvGrpSpPr/>
        <p:nvPr/>
      </p:nvGrpSpPr>
      <p:grpSpPr>
        <a:xfrm>
          <a:off x="0" y="0"/>
          <a:ext cx="0" cy="0"/>
          <a:chOff x="0" y="0"/>
          <a:chExt cx="0" cy="0"/>
        </a:xfrm>
      </p:grpSpPr>
      <p:pic>
        <p:nvPicPr>
          <p:cNvPr id="222" name="Google Shape;222;p2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2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24" name="Google Shape;224;p2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25" name="Google Shape;225;p2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6" name="Google Shape;226;p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227"/>
        <p:cNvGrpSpPr/>
        <p:nvPr/>
      </p:nvGrpSpPr>
      <p:grpSpPr>
        <a:xfrm>
          <a:off x="0" y="0"/>
          <a:ext cx="0" cy="0"/>
          <a:chOff x="0" y="0"/>
          <a:chExt cx="0" cy="0"/>
        </a:xfrm>
      </p:grpSpPr>
      <p:sp>
        <p:nvSpPr>
          <p:cNvPr id="228" name="Google Shape;228;p27"/>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27"/>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231" name="Google Shape;231;p2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32" name="Google Shape;232;p2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33" name="Google Shape;233;p27"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234"/>
        <p:cNvGrpSpPr/>
        <p:nvPr/>
      </p:nvGrpSpPr>
      <p:grpSpPr>
        <a:xfrm>
          <a:off x="0" y="0"/>
          <a:ext cx="0" cy="0"/>
          <a:chOff x="0" y="0"/>
          <a:chExt cx="0" cy="0"/>
        </a:xfrm>
      </p:grpSpPr>
      <p:sp>
        <p:nvSpPr>
          <p:cNvPr id="235" name="Google Shape;235;p28"/>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37" name="Google Shape;237;p28"/>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238" name="Google Shape;238;p28"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239" name="Google Shape;239;p28"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240" name="Google Shape;240;p2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41" name="Google Shape;241;p2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42" name="Google Shape;242;p2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43" name="Google Shape;243;p28"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244" name="Google Shape;244;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45"/>
        <p:cNvGrpSpPr/>
        <p:nvPr/>
      </p:nvGrpSpPr>
      <p:grpSpPr>
        <a:xfrm>
          <a:off x="0" y="0"/>
          <a:ext cx="0" cy="0"/>
          <a:chOff x="0" y="0"/>
          <a:chExt cx="0" cy="0"/>
        </a:xfrm>
      </p:grpSpPr>
      <p:sp>
        <p:nvSpPr>
          <p:cNvPr id="246" name="Google Shape;246;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7" name="Google Shape;247;p2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48" name="Google Shape;248;p29"/>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49" name="Google Shape;249;p29"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50" name="Google Shape;250;p29"/>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51" name="Google Shape;251;p29"/>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52" name="Google Shape;252;p29"/>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53" name="Google Shape;253;p29"/>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54" name="Google Shape;254;p29"/>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55" name="Google Shape;255;p29"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56" name="Google Shape;256;p29"/>
          <p:cNvGrpSpPr/>
          <p:nvPr/>
        </p:nvGrpSpPr>
        <p:grpSpPr>
          <a:xfrm>
            <a:off x="311700" y="3548650"/>
            <a:ext cx="8363900" cy="646200"/>
            <a:chOff x="375100" y="3396250"/>
            <a:chExt cx="8363900" cy="646200"/>
          </a:xfrm>
        </p:grpSpPr>
        <p:sp>
          <p:nvSpPr>
            <p:cNvPr id="257" name="Google Shape;257;p29"/>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29"/>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29"/>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29"/>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29"/>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62" name="Google Shape;262;p29"/>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63" name="Google Shape;263;p29"/>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64" name="Google Shape;264;p29"/>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65" name="Google Shape;265;p29"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6" name="Google Shape;266;p29"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7" name="Google Shape;267;p29"/>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68" name="Google Shape;268;p29"/>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69" name="Google Shape;269;p29"/>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270" name="Google Shape;270;p29"/>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71" name="Google Shape;271;p29"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72" name="Google Shape;272;p2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3" name="Google Shape;273;p2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76" name="Google Shape;276;p30"/>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77" name="Google Shape;277;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8" name="Google Shape;278;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9" name="Google Shape;279;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29"/>
        <p:cNvGrpSpPr/>
        <p:nvPr/>
      </p:nvGrpSpPr>
      <p:grpSpPr>
        <a:xfrm>
          <a:off x="0" y="0"/>
          <a:ext cx="0" cy="0"/>
          <a:chOff x="0" y="0"/>
          <a:chExt cx="0" cy="0"/>
        </a:xfrm>
      </p:grpSpPr>
      <p:sp>
        <p:nvSpPr>
          <p:cNvPr id="30" name="Google Shape;30;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2" name="Google Shape;32;p4"/>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3" name="Google Shape;33;p4"/>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4" name="Google Shape;34;p4"/>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5" name="Google Shape;35;p4"/>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6" name="Google Shape;36;p4"/>
          <p:cNvGrpSpPr/>
          <p:nvPr/>
        </p:nvGrpSpPr>
        <p:grpSpPr>
          <a:xfrm>
            <a:off x="308400" y="1062325"/>
            <a:ext cx="1006800" cy="1003500"/>
            <a:chOff x="308400" y="1076275"/>
            <a:chExt cx="1006800" cy="1003500"/>
          </a:xfrm>
        </p:grpSpPr>
        <p:sp>
          <p:nvSpPr>
            <p:cNvPr id="37" name="Google Shape;37;p4"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4"/>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9" name="Google Shape;39;p4"/>
          <p:cNvGrpSpPr/>
          <p:nvPr/>
        </p:nvGrpSpPr>
        <p:grpSpPr>
          <a:xfrm>
            <a:off x="308400" y="2150613"/>
            <a:ext cx="1006800" cy="1003500"/>
            <a:chOff x="308400" y="2218825"/>
            <a:chExt cx="1006800" cy="1003500"/>
          </a:xfrm>
        </p:grpSpPr>
        <p:sp>
          <p:nvSpPr>
            <p:cNvPr id="40" name="Google Shape;40;p4"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4"/>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42" name="Google Shape;42;p4"/>
          <p:cNvGrpSpPr/>
          <p:nvPr/>
        </p:nvGrpSpPr>
        <p:grpSpPr>
          <a:xfrm>
            <a:off x="308400" y="3238900"/>
            <a:ext cx="1006800" cy="1003500"/>
            <a:chOff x="308400" y="1076275"/>
            <a:chExt cx="1006800" cy="1003500"/>
          </a:xfrm>
        </p:grpSpPr>
        <p:sp>
          <p:nvSpPr>
            <p:cNvPr id="43" name="Google Shape;43;p4"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4"/>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5" name="Google Shape;45;p4"/>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6" name="Google Shape;46;p4"/>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47" name="Google Shape;47;p4"/>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8" name="Google Shape;48;p4"/>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9" name="Google Shape;49;p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0" name="Google Shape;50;p4"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80"/>
        <p:cNvGrpSpPr/>
        <p:nvPr/>
      </p:nvGrpSpPr>
      <p:grpSpPr>
        <a:xfrm>
          <a:off x="0" y="0"/>
          <a:ext cx="0" cy="0"/>
          <a:chOff x="0" y="0"/>
          <a:chExt cx="0" cy="0"/>
        </a:xfrm>
      </p:grpSpPr>
      <p:pic>
        <p:nvPicPr>
          <p:cNvPr id="281" name="Google Shape;281;p31"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31"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31"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31"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31"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31"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31"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31"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89" name="Google Shape;289;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90"/>
        <p:cNvGrpSpPr/>
        <p:nvPr/>
      </p:nvGrpSpPr>
      <p:grpSpPr>
        <a:xfrm>
          <a:off x="0" y="0"/>
          <a:ext cx="0" cy="0"/>
          <a:chOff x="0" y="0"/>
          <a:chExt cx="0" cy="0"/>
        </a:xfrm>
      </p:grpSpPr>
      <p:pic>
        <p:nvPicPr>
          <p:cNvPr id="291" name="Google Shape;291;p32"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32"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32"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32"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32"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32"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32"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32"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9" name="Google Shape;299;p3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00"/>
        <p:cNvGrpSpPr/>
        <p:nvPr/>
      </p:nvGrpSpPr>
      <p:grpSpPr>
        <a:xfrm>
          <a:off x="0" y="0"/>
          <a:ext cx="0" cy="0"/>
          <a:chOff x="0" y="0"/>
          <a:chExt cx="0" cy="0"/>
        </a:xfrm>
      </p:grpSpPr>
      <p:pic>
        <p:nvPicPr>
          <p:cNvPr id="301" name="Google Shape;301;p33"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33"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33"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4" name="Google Shape;304;p3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5"/>
        <p:cNvGrpSpPr/>
        <p:nvPr/>
      </p:nvGrpSpPr>
      <p:grpSpPr>
        <a:xfrm>
          <a:off x="0" y="0"/>
          <a:ext cx="0" cy="0"/>
          <a:chOff x="0" y="0"/>
          <a:chExt cx="0" cy="0"/>
        </a:xfrm>
      </p:grpSpPr>
      <p:sp>
        <p:nvSpPr>
          <p:cNvPr id="306" name="Google Shape;306;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 name="Google Shape;307;p3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3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9" name="Google Shape;309;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0"/>
        <p:cNvGrpSpPr/>
        <p:nvPr/>
      </p:nvGrpSpPr>
      <p:grpSpPr>
        <a:xfrm>
          <a:off x="0" y="0"/>
          <a:ext cx="0" cy="0"/>
          <a:chOff x="0" y="0"/>
          <a:chExt cx="0" cy="0"/>
        </a:xfrm>
      </p:grpSpPr>
      <p:sp>
        <p:nvSpPr>
          <p:cNvPr id="311" name="Google Shape;311;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 name="Google Shape;312;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3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3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6" name="Google Shape;316;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
        <p:cNvGrpSpPr/>
        <p:nvPr/>
      </p:nvGrpSpPr>
      <p:grpSpPr>
        <a:xfrm>
          <a:off x="0" y="0"/>
          <a:ext cx="0" cy="0"/>
          <a:chOff x="0" y="0"/>
          <a:chExt cx="0" cy="0"/>
        </a:xfrm>
      </p:grpSpPr>
      <p:sp>
        <p:nvSpPr>
          <p:cNvPr id="318" name="Google Shape;318;p3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21" name="Google Shape;321;p3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3" name="Google Shape;323;p3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4" name="Google Shape;324;p3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5" name="Google Shape;325;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3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8" name="Google Shape;328;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4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4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33"/>
        <p:cNvGrpSpPr/>
        <p:nvPr/>
      </p:nvGrpSpPr>
      <p:grpSpPr>
        <a:xfrm>
          <a:off x="0" y="0"/>
          <a:ext cx="0" cy="0"/>
          <a:chOff x="0" y="0"/>
          <a:chExt cx="0" cy="0"/>
        </a:xfrm>
      </p:grpSpPr>
      <p:sp>
        <p:nvSpPr>
          <p:cNvPr id="334" name="Google Shape;334;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p41"/>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6" name="Google Shape;336;p4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7" name="Google Shape;337;p4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38" name="Google Shape;338;p41"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39" name="Google Shape;339;p4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40" name="Google Shape;340;p4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41" name="Google Shape;341;p4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42" name="Google Shape;342;p4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43" name="Google Shape;343;p4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44" name="Google Shape;344;p41"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45" name="Google Shape;345;p41"/>
          <p:cNvGrpSpPr/>
          <p:nvPr/>
        </p:nvGrpSpPr>
        <p:grpSpPr>
          <a:xfrm>
            <a:off x="311700" y="3548650"/>
            <a:ext cx="8363900" cy="646200"/>
            <a:chOff x="375100" y="3396250"/>
            <a:chExt cx="8363900" cy="646200"/>
          </a:xfrm>
        </p:grpSpPr>
        <p:sp>
          <p:nvSpPr>
            <p:cNvPr id="346" name="Google Shape;346;p41"/>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41"/>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41"/>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41"/>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4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51" name="Google Shape;351;p4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52" name="Google Shape;352;p4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53" name="Google Shape;353;p4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54" name="Google Shape;354;p41"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5" name="Google Shape;355;p41"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6" name="Google Shape;356;p41"/>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57" name="Google Shape;357;p41"/>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58" name="Google Shape;358;p4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359" name="Google Shape;359;p4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360" name="Google Shape;360;p41"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61" name="Google Shape;361;p4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p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53"/>
        <p:cNvGrpSpPr/>
        <p:nvPr/>
      </p:nvGrpSpPr>
      <p:grpSpPr>
        <a:xfrm>
          <a:off x="0" y="0"/>
          <a:ext cx="0" cy="0"/>
          <a:chOff x="0" y="0"/>
          <a:chExt cx="0" cy="0"/>
        </a:xfrm>
      </p:grpSpPr>
      <p:pic>
        <p:nvPicPr>
          <p:cNvPr id="54" name="Google Shape;54;p6"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 name="Google Shape;55;p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 name="Google Shape;56;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7" name="Google Shape;57;p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 name="Google Shape;58;p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59"/>
        <p:cNvGrpSpPr/>
        <p:nvPr/>
      </p:nvGrpSpPr>
      <p:grpSpPr>
        <a:xfrm>
          <a:off x="0" y="0"/>
          <a:ext cx="0" cy="0"/>
          <a:chOff x="0" y="0"/>
          <a:chExt cx="0" cy="0"/>
        </a:xfrm>
      </p:grpSpPr>
      <p:pic>
        <p:nvPicPr>
          <p:cNvPr id="60" name="Google Shape;60;p7"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1" name="Google Shape;61;p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3" name="Google Shape;63;p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4" name="Google Shape;64;p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65"/>
        <p:cNvGrpSpPr/>
        <p:nvPr/>
      </p:nvGrpSpPr>
      <p:grpSpPr>
        <a:xfrm>
          <a:off x="0" y="0"/>
          <a:ext cx="0" cy="0"/>
          <a:chOff x="0" y="0"/>
          <a:chExt cx="0" cy="0"/>
        </a:xfrm>
      </p:grpSpPr>
      <p:pic>
        <p:nvPicPr>
          <p:cNvPr id="66" name="Google Shape;66;p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7" name="Google Shape;67;p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8" name="Google Shape;68;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9" name="Google Shape;69;p8"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70" name="Google Shape;70;p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71"/>
        <p:cNvGrpSpPr/>
        <p:nvPr/>
      </p:nvGrpSpPr>
      <p:grpSpPr>
        <a:xfrm>
          <a:off x="0" y="0"/>
          <a:ext cx="0" cy="0"/>
          <a:chOff x="0" y="0"/>
          <a:chExt cx="0" cy="0"/>
        </a:xfrm>
      </p:grpSpPr>
      <p:pic>
        <p:nvPicPr>
          <p:cNvPr id="72" name="Google Shape;72;p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3" name="Google Shape;73;p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 name="Google Shape;74;p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75" name="Google Shape;75;p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6" name="Google Shape;76;p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77"/>
        <p:cNvGrpSpPr/>
        <p:nvPr/>
      </p:nvGrpSpPr>
      <p:grpSpPr>
        <a:xfrm>
          <a:off x="0" y="0"/>
          <a:ext cx="0" cy="0"/>
          <a:chOff x="0" y="0"/>
          <a:chExt cx="0" cy="0"/>
        </a:xfrm>
      </p:grpSpPr>
      <p:pic>
        <p:nvPicPr>
          <p:cNvPr id="78" name="Google Shape;78;p1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9" name="Google Shape;79;p1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0" name="Google Shape;80;p1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81" name="Google Shape;81;p1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2" name="Google Shape;82;p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hyperlink" Target="https://drive.google.com/file/d/1NjYn_Cgvfcrhdb6G8cqDnWnBMC7BM7qJ/view?usp=sharing"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hyperlink" Target="https://docs.google.com/spreadsheets/d/16TVMEa7TQTJSdJfBFX6zyUXhZIyMme5J/edit?usp=sharing&amp;ouid=108703979989602887866&amp;rtpof=true&amp;sd=true" TargetMode="External"/><Relationship Id="rId4" Type="http://schemas.openxmlformats.org/officeDocument/2006/relationships/hyperlink" Target="https://drive.google.com/file/d/1ajF55Lzp0lh-Tqm6cUymMBMh-kPBNdb_/view?usp=shari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2"/>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200"/>
              <a:buNone/>
            </a:pPr>
            <a:r>
              <a:rPr lang="en"/>
              <a:t>Everyday Library Evaluation</a:t>
            </a:r>
            <a:endParaRPr/>
          </a:p>
        </p:txBody>
      </p:sp>
      <p:sp>
        <p:nvSpPr>
          <p:cNvPr id="368" name="Google Shape;368;p42"/>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200"/>
              <a:buNone/>
            </a:pPr>
            <a:r>
              <a:rPr lang="en"/>
              <a:t>Part 2: Data Collection</a:t>
            </a:r>
            <a:endParaRPr/>
          </a:p>
        </p:txBody>
      </p:sp>
      <p:pic>
        <p:nvPicPr>
          <p:cNvPr id="370" name="Google Shape;370;p4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114700" y="0"/>
            <a:ext cx="3029300" cy="44908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1" name="Google Shape;471;p51"/>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Example: Continued</a:t>
            </a:r>
            <a:endParaRPr dirty="0"/>
          </a:p>
        </p:txBody>
      </p:sp>
      <p:sp>
        <p:nvSpPr>
          <p:cNvPr id="472" name="Google Shape;472;p51"/>
          <p:cNvSpPr txBox="1">
            <a:spLocks noGrp="1"/>
          </p:cNvSpPr>
          <p:nvPr>
            <p:ph type="body" idx="1"/>
          </p:nvPr>
        </p:nvSpPr>
        <p:spPr>
          <a:xfrm>
            <a:off x="644450" y="1098100"/>
            <a:ext cx="7700100" cy="18543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b="1" dirty="0"/>
              <a:t>Outcome: </a:t>
            </a:r>
            <a:r>
              <a:rPr lang="en" dirty="0"/>
              <a:t>Libraries with limited budgets will be able to expand programs and materials to better meet the needs of their patrons.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What are the outputs? </a:t>
            </a:r>
            <a:r>
              <a:rPr lang="en" dirty="0"/>
              <a:t>(What do we need to do in order for libraries to achieve the outcome? I.e. activities. Who do we need to reach? I.e. participation)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What questions can we ask to know if we’ve achieved this outcome?</a:t>
            </a:r>
            <a:endParaRPr b="1" dirty="0"/>
          </a:p>
          <a:p>
            <a:pPr marL="0" lvl="0" indent="0" algn="l" rtl="0">
              <a:spcBef>
                <a:spcPts val="0"/>
              </a:spcBef>
              <a:spcAft>
                <a:spcPts val="0"/>
              </a:spcAft>
              <a:buNone/>
            </a:pPr>
            <a:r>
              <a:rPr lang="en" b="1" dirty="0"/>
              <a:t>What data collection methods can we use to answer those questions?</a:t>
            </a:r>
            <a:endParaRPr b="1"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8" name="Google Shape;478;p52"/>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Example: Circulating Resource Kits at CSL - Forms</a:t>
            </a:r>
            <a:endParaRPr dirty="0"/>
          </a:p>
        </p:txBody>
      </p:sp>
      <p:sp>
        <p:nvSpPr>
          <p:cNvPr id="479" name="Google Shape;479;p52"/>
          <p:cNvSpPr txBox="1">
            <a:spLocks noGrp="1"/>
          </p:cNvSpPr>
          <p:nvPr>
            <p:ph type="body" idx="1"/>
          </p:nvPr>
        </p:nvSpPr>
        <p:spPr>
          <a:xfrm>
            <a:off x="123875" y="1144700"/>
            <a:ext cx="3504600" cy="30348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b="1"/>
              <a:t>Data Collected:</a:t>
            </a:r>
            <a:endParaRPr b="1"/>
          </a:p>
          <a:p>
            <a:pPr marL="0" lvl="0" indent="0" algn="l" rtl="0">
              <a:spcBef>
                <a:spcPts val="0"/>
              </a:spcBef>
              <a:spcAft>
                <a:spcPts val="0"/>
              </a:spcAft>
              <a:buNone/>
            </a:pPr>
            <a:r>
              <a:rPr lang="en" u="sng">
                <a:solidFill>
                  <a:schemeClr val="hlink"/>
                </a:solidFill>
                <a:hlinkClick r:id="rId3"/>
              </a:rPr>
              <a:t>New Feedback Form</a:t>
            </a:r>
            <a:endParaRPr/>
          </a:p>
          <a:p>
            <a:pPr marL="0" lvl="0" indent="0" algn="l" rtl="0">
              <a:spcBef>
                <a:spcPts val="0"/>
              </a:spcBef>
              <a:spcAft>
                <a:spcPts val="0"/>
              </a:spcAft>
              <a:buNone/>
            </a:pPr>
            <a:r>
              <a:rPr lang="en" u="sng">
                <a:solidFill>
                  <a:schemeClr val="hlink"/>
                </a:solidFill>
                <a:hlinkClick r:id="rId4"/>
              </a:rPr>
              <a:t>Old Feedback Form</a:t>
            </a:r>
            <a:endParaRPr/>
          </a:p>
          <a:p>
            <a:pPr marL="0" lvl="0" indent="0" algn="l" rtl="0">
              <a:spcBef>
                <a:spcPts val="0"/>
              </a:spcBef>
              <a:spcAft>
                <a:spcPts val="0"/>
              </a:spcAft>
              <a:buNone/>
            </a:pPr>
            <a:r>
              <a:rPr lang="en" u="sng">
                <a:solidFill>
                  <a:schemeClr val="hlink"/>
                </a:solidFill>
                <a:hlinkClick r:id="rId5"/>
              </a:rPr>
              <a:t>Found Data (stats!)</a:t>
            </a:r>
            <a:endParaRPr/>
          </a:p>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5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Old Feedback Form</a:t>
            </a:r>
            <a:endParaRPr dirty="0"/>
          </a:p>
        </p:txBody>
      </p:sp>
      <p:pic>
        <p:nvPicPr>
          <p:cNvPr id="486" name="Google Shape;486;p53" descr="A screenshot of the old CSL Kits feedback form. A PDF of the form can be found here - https://drive.google.com/file/d/1ajF55Lzp0lh-Tqm6cUymMBMh-kPBNdb_/view"/>
          <p:cNvPicPr preferRelativeResize="0"/>
          <p:nvPr/>
        </p:nvPicPr>
        <p:blipFill>
          <a:blip r:embed="rId3">
            <a:alphaModFix/>
          </a:blip>
          <a:stretch>
            <a:fillRect/>
          </a:stretch>
        </p:blipFill>
        <p:spPr>
          <a:xfrm>
            <a:off x="1217325" y="998800"/>
            <a:ext cx="2667449" cy="3234949"/>
          </a:xfrm>
          <a:prstGeom prst="rect">
            <a:avLst/>
          </a:prstGeom>
          <a:noFill/>
          <a:ln>
            <a:noFill/>
          </a:ln>
        </p:spPr>
      </p:pic>
      <p:pic>
        <p:nvPicPr>
          <p:cNvPr id="487" name="Google Shape;487;p5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733022" y="998800"/>
            <a:ext cx="2533902" cy="3234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5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New Feedback Form</a:t>
            </a:r>
            <a:endParaRPr dirty="0"/>
          </a:p>
        </p:txBody>
      </p:sp>
      <p:pic>
        <p:nvPicPr>
          <p:cNvPr id="494" name="Google Shape;494;p54" descr="A screenshot of the updated CSL Kits form. The PDF of this form can be found here - https://drive.google.com/file/d/1NjYn_Cgvfcrhdb6G8cqDnWnBMC7BM7qJ/view"/>
          <p:cNvPicPr preferRelativeResize="0"/>
          <p:nvPr/>
        </p:nvPicPr>
        <p:blipFill>
          <a:blip r:embed="rId3">
            <a:alphaModFix/>
          </a:blip>
          <a:stretch>
            <a:fillRect/>
          </a:stretch>
        </p:blipFill>
        <p:spPr>
          <a:xfrm>
            <a:off x="3137125" y="963175"/>
            <a:ext cx="2869749" cy="33842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500" name="Google Shape;500;p55"/>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Your Turn!</a:t>
            </a:r>
            <a:endParaRPr/>
          </a:p>
        </p:txBody>
      </p:sp>
      <p:sp>
        <p:nvSpPr>
          <p:cNvPr id="501" name="Google Shape;501;p55"/>
          <p:cNvSpPr txBox="1">
            <a:spLocks noGrp="1"/>
          </p:cNvSpPr>
          <p:nvPr>
            <p:ph type="body" idx="1"/>
          </p:nvPr>
        </p:nvSpPr>
        <p:spPr>
          <a:xfrm>
            <a:off x="644450" y="1098100"/>
            <a:ext cx="7700100" cy="28572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b="1"/>
              <a:t>Tell us….</a:t>
            </a:r>
            <a:endParaRPr b="1"/>
          </a:p>
          <a:p>
            <a:pPr marL="457200" lvl="0" indent="-322580" algn="l" rtl="0">
              <a:spcBef>
                <a:spcPts val="0"/>
              </a:spcBef>
              <a:spcAft>
                <a:spcPts val="0"/>
              </a:spcAft>
              <a:buSzPct val="100000"/>
              <a:buChar char="●"/>
            </a:pPr>
            <a:r>
              <a:rPr lang="en"/>
              <a:t>Project description</a:t>
            </a:r>
            <a:endParaRPr/>
          </a:p>
          <a:p>
            <a:pPr marL="457200" lvl="0" indent="-322580" algn="l" rtl="0">
              <a:spcBef>
                <a:spcPts val="0"/>
              </a:spcBef>
              <a:spcAft>
                <a:spcPts val="0"/>
              </a:spcAft>
              <a:buSzPct val="100000"/>
              <a:buChar char="●"/>
            </a:pPr>
            <a:r>
              <a:rPr lang="en"/>
              <a:t>1 Outcome</a:t>
            </a:r>
            <a:endParaRPr/>
          </a:p>
          <a:p>
            <a:pPr marL="457200" lvl="0" indent="-322580" algn="l" rtl="0">
              <a:spcBef>
                <a:spcPts val="0"/>
              </a:spcBef>
              <a:spcAft>
                <a:spcPts val="0"/>
              </a:spcAft>
              <a:buSzPct val="100000"/>
              <a:buChar char="●"/>
            </a:pPr>
            <a:r>
              <a:rPr lang="en"/>
              <a:t>Outputs (activities, participation) that will lead to that outcome</a:t>
            </a:r>
            <a:endParaRPr/>
          </a:p>
          <a:p>
            <a:pPr marL="457200" lvl="0" indent="-322580" algn="l" rtl="0">
              <a:spcBef>
                <a:spcPts val="0"/>
              </a:spcBef>
              <a:spcAft>
                <a:spcPts val="0"/>
              </a:spcAft>
              <a:buSzPct val="100000"/>
              <a:buChar char="●"/>
            </a:pPr>
            <a:r>
              <a:rPr lang="en"/>
              <a:t>Questions to ask that will let you know if you achieved the outcome/outputs</a:t>
            </a:r>
            <a:endParaRPr/>
          </a:p>
          <a:p>
            <a:pPr marL="457200" lvl="0" indent="-322580" algn="l" rtl="0">
              <a:spcBef>
                <a:spcPts val="0"/>
              </a:spcBef>
              <a:spcAft>
                <a:spcPts val="0"/>
              </a:spcAft>
              <a:buSzPct val="100000"/>
              <a:buChar char="●"/>
            </a:pPr>
            <a:r>
              <a:rPr lang="en"/>
              <a:t>What data will you collect to answer those questions?</a:t>
            </a:r>
            <a:endParaRPr/>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7" name="Google Shape;507;p56"/>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Thank you!</a:t>
            </a:r>
            <a:endParaRPr/>
          </a:p>
        </p:txBody>
      </p:sp>
      <p:sp>
        <p:nvSpPr>
          <p:cNvPr id="508" name="Google Shape;508;p56"/>
          <p:cNvSpPr txBox="1">
            <a:spLocks noGrp="1"/>
          </p:cNvSpPr>
          <p:nvPr>
            <p:ph type="body" idx="1"/>
          </p:nvPr>
        </p:nvSpPr>
        <p:spPr>
          <a:xfrm>
            <a:off x="311700" y="1168300"/>
            <a:ext cx="7700100" cy="2857200"/>
          </a:xfrm>
          <a:prstGeom prst="rect">
            <a:avLst/>
          </a:prstGeom>
          <a:noFill/>
          <a:ln>
            <a:noFill/>
          </a:ln>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b="1"/>
              <a:t>Please take our survey!</a:t>
            </a:r>
            <a:endParaRPr b="1"/>
          </a:p>
          <a:p>
            <a:pPr marL="0" lvl="0" indent="0" algn="l" rtl="0">
              <a:spcBef>
                <a:spcPts val="0"/>
              </a:spcBef>
              <a:spcAft>
                <a:spcPts val="0"/>
              </a:spcAft>
              <a:buNone/>
            </a:pPr>
            <a:r>
              <a:rPr lang="en"/>
              <a:t>Presenters: Amy Bahlenhorst &amp; Mike Peever</a:t>
            </a:r>
            <a:endParaRPr/>
          </a:p>
          <a:p>
            <a:pPr marL="0" lvl="0" indent="0" algn="l" rtl="0">
              <a:spcBef>
                <a:spcPts val="0"/>
              </a:spcBef>
              <a:spcAft>
                <a:spcPts val="0"/>
              </a:spcAft>
              <a:buNone/>
            </a:pPr>
            <a:r>
              <a:rPr lang="en"/>
              <a:t>Presentation Name: Everyday Library Evaluation: Data Collection</a:t>
            </a:r>
            <a:endParaRPr/>
          </a:p>
          <a:p>
            <a:pPr marL="0" lvl="0" indent="0" algn="l" rtl="0">
              <a:spcBef>
                <a:spcPts val="0"/>
              </a:spcBef>
              <a:spcAft>
                <a:spcPts val="0"/>
              </a:spcAft>
              <a:buNone/>
            </a:pPr>
            <a:endParaRPr/>
          </a:p>
          <a:p>
            <a:pPr marL="0" lvl="0" indent="0" algn="l" rtl="0">
              <a:spcBef>
                <a:spcPts val="0"/>
              </a:spcBef>
              <a:spcAft>
                <a:spcPts val="0"/>
              </a:spcAft>
              <a:buNone/>
            </a:pPr>
            <a:r>
              <a:rPr lang="en" b="1"/>
              <a:t>https://costatelibrary.libwizard.com/f/program_evaluation</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Contact us:</a:t>
            </a:r>
            <a:endParaRPr b="1"/>
          </a:p>
          <a:p>
            <a:pPr marL="0" lvl="0" indent="0" algn="l" rtl="0">
              <a:spcBef>
                <a:spcPts val="0"/>
              </a:spcBef>
              <a:spcAft>
                <a:spcPts val="0"/>
              </a:spcAft>
              <a:buNone/>
            </a:pPr>
            <a:r>
              <a:rPr lang="en"/>
              <a:t>LRS@lrs.org</a:t>
            </a:r>
            <a:endParaRPr/>
          </a:p>
          <a:p>
            <a:pPr marL="0" lvl="0" indent="0" algn="l" rtl="0">
              <a:spcBef>
                <a:spcPts val="0"/>
              </a:spcBef>
              <a:spcAft>
                <a:spcPts val="0"/>
              </a:spcAft>
              <a:buNone/>
            </a:pPr>
            <a:r>
              <a:rPr lang="en"/>
              <a:t>Mike: peever_m@cde.state.co.us</a:t>
            </a:r>
            <a:endParaRPr/>
          </a:p>
          <a:p>
            <a:pPr marL="0" lvl="0" indent="0" algn="l" rtl="0">
              <a:spcBef>
                <a:spcPts val="0"/>
              </a:spcBef>
              <a:spcAft>
                <a:spcPts val="0"/>
              </a:spcAft>
              <a:buNone/>
            </a:pPr>
            <a:r>
              <a:rPr lang="en"/>
              <a:t>Amy: bahlenhorst_a@cde.state.co.us</a:t>
            </a:r>
            <a:endParaRPr/>
          </a:p>
        </p:txBody>
      </p:sp>
      <p:pic>
        <p:nvPicPr>
          <p:cNvPr id="509" name="Google Shape;509;p5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531650" y="1168293"/>
            <a:ext cx="1480150" cy="1475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43"/>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SzPts val="2000"/>
              <a:buNone/>
            </a:pPr>
            <a:r>
              <a:rPr lang="en"/>
              <a:t>Today’s Chat</a:t>
            </a:r>
            <a:endParaRPr/>
          </a:p>
        </p:txBody>
      </p:sp>
      <p:sp>
        <p:nvSpPr>
          <p:cNvPr id="377" name="Google Shape;377;p4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p>
            <a:pPr marL="457200" lvl="0" indent="-330200" algn="l" rtl="0">
              <a:lnSpc>
                <a:spcPct val="115000"/>
              </a:lnSpc>
              <a:spcBef>
                <a:spcPts val="0"/>
              </a:spcBef>
              <a:spcAft>
                <a:spcPts val="0"/>
              </a:spcAft>
              <a:buSzPts val="1600"/>
              <a:buChar char="●"/>
            </a:pPr>
            <a:r>
              <a:rPr lang="en"/>
              <a:t>Group norms/who are you?</a:t>
            </a:r>
            <a:endParaRPr/>
          </a:p>
          <a:p>
            <a:pPr marL="457200" lvl="0" indent="-330200" algn="l" rtl="0">
              <a:lnSpc>
                <a:spcPct val="115000"/>
              </a:lnSpc>
              <a:spcBef>
                <a:spcPts val="0"/>
              </a:spcBef>
              <a:spcAft>
                <a:spcPts val="0"/>
              </a:spcAft>
              <a:buSzPts val="1600"/>
              <a:buChar char="●"/>
            </a:pPr>
            <a:r>
              <a:rPr lang="en"/>
              <a:t>Evaluation/Data lifecycle</a:t>
            </a:r>
            <a:endParaRPr/>
          </a:p>
          <a:p>
            <a:pPr marL="457200" lvl="0" indent="-330200" algn="l" rtl="0">
              <a:lnSpc>
                <a:spcPct val="115000"/>
              </a:lnSpc>
              <a:spcBef>
                <a:spcPts val="0"/>
              </a:spcBef>
              <a:spcAft>
                <a:spcPts val="0"/>
              </a:spcAft>
              <a:buSzPts val="1600"/>
              <a:buChar char="●"/>
            </a:pPr>
            <a:r>
              <a:rPr lang="en"/>
              <a:t>Data collection methods</a:t>
            </a:r>
            <a:endParaRPr/>
          </a:p>
          <a:p>
            <a:pPr marL="457200" lvl="0" indent="-330200" algn="l" rtl="0">
              <a:lnSpc>
                <a:spcPct val="115000"/>
              </a:lnSpc>
              <a:spcBef>
                <a:spcPts val="0"/>
              </a:spcBef>
              <a:spcAft>
                <a:spcPts val="0"/>
              </a:spcAft>
              <a:buSzPts val="1600"/>
              <a:buChar char="●"/>
            </a:pPr>
            <a:r>
              <a:rPr lang="en"/>
              <a:t>Outcomes/Outputs</a:t>
            </a:r>
            <a:endParaRPr/>
          </a:p>
          <a:p>
            <a:pPr marL="457200" lvl="0" indent="-330200" algn="l" rtl="0">
              <a:lnSpc>
                <a:spcPct val="115000"/>
              </a:lnSpc>
              <a:spcBef>
                <a:spcPts val="0"/>
              </a:spcBef>
              <a:spcAft>
                <a:spcPts val="0"/>
              </a:spcAft>
              <a:buSzPts val="1600"/>
              <a:buChar char="●"/>
            </a:pPr>
            <a:r>
              <a:rPr lang="en"/>
              <a:t>When things get iffy</a:t>
            </a:r>
            <a:endParaRPr/>
          </a:p>
          <a:p>
            <a:pPr marL="457200" lvl="0" indent="-330200" algn="l" rtl="0">
              <a:lnSpc>
                <a:spcPct val="115000"/>
              </a:lnSpc>
              <a:spcBef>
                <a:spcPts val="0"/>
              </a:spcBef>
              <a:spcAft>
                <a:spcPts val="0"/>
              </a:spcAft>
              <a:buSzPts val="1600"/>
              <a:buChar char="●"/>
            </a:pPr>
            <a:r>
              <a:rPr lang="en"/>
              <a:t>Real world examples/workshop!</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4"/>
          <p:cNvSpPr txBox="1">
            <a:spLocks noGrp="1"/>
          </p:cNvSpPr>
          <p:nvPr>
            <p:ph type="title"/>
          </p:nvPr>
        </p:nvSpPr>
        <p:spPr>
          <a:xfrm>
            <a:off x="311700" y="9625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Data/Evaluation Lifecycle</a:t>
            </a:r>
            <a:endParaRPr dirty="0"/>
          </a:p>
        </p:txBody>
      </p:sp>
      <p:sp>
        <p:nvSpPr>
          <p:cNvPr id="384" name="Google Shape;384;p44" descr="The data evaluation lifecycle starts with the defining problem or question, then moves into collection tool creation and data storage. Finally, the data is analyzed and shared."/>
          <p:cNvSpPr/>
          <p:nvPr/>
        </p:nvSpPr>
        <p:spPr>
          <a:xfrm>
            <a:off x="3669655" y="1122288"/>
            <a:ext cx="1809900" cy="1952100"/>
          </a:xfrm>
          <a:prstGeom prst="donut">
            <a:avLst>
              <a:gd name="adj" fmla="val 16067"/>
            </a:avLst>
          </a:prstGeom>
          <a:solidFill>
            <a:srgbClr val="000000">
              <a:alpha val="1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 name="Google Shape;385;p44">
            <a:extLst>
              <a:ext uri="{C183D7F6-B498-43B3-948B-1728B52AA6E4}">
                <adec:decorative xmlns:adec="http://schemas.microsoft.com/office/drawing/2017/decorative" val="1"/>
              </a:ext>
            </a:extLst>
          </p:cNvPr>
          <p:cNvGrpSpPr/>
          <p:nvPr/>
        </p:nvGrpSpPr>
        <p:grpSpPr>
          <a:xfrm>
            <a:off x="5035574" y="880898"/>
            <a:ext cx="1431727" cy="522871"/>
            <a:chOff x="5214050" y="851693"/>
            <a:chExt cx="2009160" cy="680379"/>
          </a:xfrm>
        </p:grpSpPr>
        <p:cxnSp>
          <p:nvCxnSpPr>
            <p:cNvPr id="386" name="Google Shape;386;p44"/>
            <p:cNvCxnSpPr/>
            <p:nvPr/>
          </p:nvCxnSpPr>
          <p:spPr>
            <a:xfrm flipH="1">
              <a:off x="5214050" y="1153772"/>
              <a:ext cx="273000" cy="378300"/>
            </a:xfrm>
            <a:prstGeom prst="straightConnector1">
              <a:avLst/>
            </a:prstGeom>
            <a:noFill/>
            <a:ln w="19050" cap="flat" cmpd="sng">
              <a:solidFill>
                <a:srgbClr val="0942A1"/>
              </a:solidFill>
              <a:prstDash val="solid"/>
              <a:round/>
              <a:headEnd type="oval" w="med" len="med"/>
              <a:tailEnd type="none" w="sm" len="sm"/>
            </a:ln>
          </p:spPr>
        </p:cxnSp>
        <p:sp>
          <p:nvSpPr>
            <p:cNvPr id="387" name="Google Shape;387;p44"/>
            <p:cNvSpPr txBox="1"/>
            <p:nvPr/>
          </p:nvSpPr>
          <p:spPr>
            <a:xfrm>
              <a:off x="5728010" y="851693"/>
              <a:ext cx="14952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latin typeface="Roboto"/>
                  <a:ea typeface="Roboto"/>
                  <a:cs typeface="Roboto"/>
                  <a:sym typeface="Roboto"/>
                </a:rPr>
                <a:t>Step 1</a:t>
              </a:r>
              <a:endParaRPr sz="800">
                <a:latin typeface="Roboto"/>
                <a:ea typeface="Roboto"/>
                <a:cs typeface="Roboto"/>
                <a:sym typeface="Roboto"/>
              </a:endParaRPr>
            </a:p>
            <a:p>
              <a:pPr marL="0" lvl="0" indent="0" algn="l" rtl="0">
                <a:lnSpc>
                  <a:spcPct val="115000"/>
                </a:lnSpc>
                <a:spcBef>
                  <a:spcPts val="0"/>
                </a:spcBef>
                <a:spcAft>
                  <a:spcPts val="0"/>
                </a:spcAft>
                <a:buNone/>
              </a:pPr>
              <a:endParaRPr sz="600">
                <a:latin typeface="Roboto"/>
                <a:ea typeface="Roboto"/>
                <a:cs typeface="Roboto"/>
                <a:sym typeface="Roboto"/>
              </a:endParaRPr>
            </a:p>
            <a:p>
              <a:pPr marL="0" lvl="0" indent="0" algn="l" rtl="0">
                <a:lnSpc>
                  <a:spcPct val="115000"/>
                </a:lnSpc>
                <a:spcBef>
                  <a:spcPts val="0"/>
                </a:spcBef>
                <a:spcAft>
                  <a:spcPts val="0"/>
                </a:spcAft>
                <a:buNone/>
              </a:pPr>
              <a:r>
                <a:rPr lang="en" sz="800" b="1">
                  <a:latin typeface="Roboto"/>
                  <a:ea typeface="Roboto"/>
                  <a:cs typeface="Roboto"/>
                  <a:sym typeface="Roboto"/>
                </a:rPr>
                <a:t>Defining question/problem/outcome</a:t>
              </a:r>
              <a:endParaRPr sz="800" b="1">
                <a:latin typeface="Roboto"/>
                <a:ea typeface="Roboto"/>
                <a:cs typeface="Roboto"/>
                <a:sym typeface="Roboto"/>
              </a:endParaRPr>
            </a:p>
          </p:txBody>
        </p:sp>
      </p:grpSp>
      <p:grpSp>
        <p:nvGrpSpPr>
          <p:cNvPr id="388" name="Google Shape;388;p44">
            <a:extLst>
              <a:ext uri="{C183D7F6-B498-43B3-948B-1728B52AA6E4}">
                <adec:decorative xmlns:adec="http://schemas.microsoft.com/office/drawing/2017/decorative" val="1"/>
              </a:ext>
            </a:extLst>
          </p:cNvPr>
          <p:cNvGrpSpPr/>
          <p:nvPr/>
        </p:nvGrpSpPr>
        <p:grpSpPr>
          <a:xfrm>
            <a:off x="2818100" y="880901"/>
            <a:ext cx="1286755" cy="741218"/>
            <a:chOff x="2102243" y="851696"/>
            <a:chExt cx="1805719" cy="964500"/>
          </a:xfrm>
        </p:grpSpPr>
        <p:cxnSp>
          <p:nvCxnSpPr>
            <p:cNvPr id="389" name="Google Shape;389;p44"/>
            <p:cNvCxnSpPr/>
            <p:nvPr/>
          </p:nvCxnSpPr>
          <p:spPr>
            <a:xfrm>
              <a:off x="3634961" y="1153772"/>
              <a:ext cx="273000" cy="378300"/>
            </a:xfrm>
            <a:prstGeom prst="straightConnector1">
              <a:avLst/>
            </a:prstGeom>
            <a:noFill/>
            <a:ln w="19050" cap="flat" cmpd="sng">
              <a:solidFill>
                <a:srgbClr val="A1C2FA"/>
              </a:solidFill>
              <a:prstDash val="solid"/>
              <a:round/>
              <a:headEnd type="oval" w="med" len="med"/>
              <a:tailEnd type="none" w="sm" len="sm"/>
            </a:ln>
          </p:spPr>
        </p:cxnSp>
        <p:sp>
          <p:nvSpPr>
            <p:cNvPr id="390" name="Google Shape;390;p44"/>
            <p:cNvSpPr txBox="1"/>
            <p:nvPr/>
          </p:nvSpPr>
          <p:spPr>
            <a:xfrm>
              <a:off x="2102243" y="851696"/>
              <a:ext cx="1495200" cy="964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800">
                  <a:latin typeface="Roboto"/>
                  <a:ea typeface="Roboto"/>
                  <a:cs typeface="Roboto"/>
                  <a:sym typeface="Roboto"/>
                </a:rPr>
                <a:t>Step 5</a:t>
              </a:r>
              <a:endParaRPr sz="800">
                <a:latin typeface="Roboto"/>
                <a:ea typeface="Roboto"/>
                <a:cs typeface="Roboto"/>
                <a:sym typeface="Roboto"/>
              </a:endParaRPr>
            </a:p>
            <a:p>
              <a:pPr marL="0" lvl="0" indent="0" algn="r" rtl="0">
                <a:lnSpc>
                  <a:spcPct val="115000"/>
                </a:lnSpc>
                <a:spcBef>
                  <a:spcPts val="0"/>
                </a:spcBef>
                <a:spcAft>
                  <a:spcPts val="0"/>
                </a:spcAft>
                <a:buNone/>
              </a:pPr>
              <a:endParaRPr sz="600">
                <a:latin typeface="Roboto"/>
                <a:ea typeface="Roboto"/>
                <a:cs typeface="Roboto"/>
                <a:sym typeface="Roboto"/>
              </a:endParaRPr>
            </a:p>
            <a:p>
              <a:pPr marL="0" lvl="0" indent="0" algn="r" rtl="0">
                <a:lnSpc>
                  <a:spcPct val="115000"/>
                </a:lnSpc>
                <a:spcBef>
                  <a:spcPts val="0"/>
                </a:spcBef>
                <a:spcAft>
                  <a:spcPts val="0"/>
                </a:spcAft>
                <a:buNone/>
              </a:pPr>
              <a:r>
                <a:rPr lang="en" sz="800" b="1">
                  <a:latin typeface="Roboto"/>
                  <a:ea typeface="Roboto"/>
                  <a:cs typeface="Roboto"/>
                  <a:sym typeface="Roboto"/>
                </a:rPr>
                <a:t>Tell people, repeat and destroy!</a:t>
              </a:r>
              <a:endParaRPr sz="800" b="1">
                <a:latin typeface="Roboto"/>
                <a:ea typeface="Roboto"/>
                <a:cs typeface="Roboto"/>
                <a:sym typeface="Roboto"/>
              </a:endParaRPr>
            </a:p>
            <a:p>
              <a:pPr marL="0" lvl="0" indent="0" algn="r" rtl="0">
                <a:lnSpc>
                  <a:spcPct val="115000"/>
                </a:lnSpc>
                <a:spcBef>
                  <a:spcPts val="0"/>
                </a:spcBef>
                <a:spcAft>
                  <a:spcPts val="0"/>
                </a:spcAft>
                <a:buNone/>
              </a:pPr>
              <a:endParaRPr sz="800" b="1">
                <a:latin typeface="Roboto"/>
                <a:ea typeface="Roboto"/>
                <a:cs typeface="Roboto"/>
                <a:sym typeface="Roboto"/>
              </a:endParaRPr>
            </a:p>
          </p:txBody>
        </p:sp>
      </p:grpSp>
      <p:grpSp>
        <p:nvGrpSpPr>
          <p:cNvPr id="391" name="Google Shape;391;p44">
            <a:extLst>
              <a:ext uri="{C183D7F6-B498-43B3-948B-1728B52AA6E4}">
                <adec:decorative xmlns:adec="http://schemas.microsoft.com/office/drawing/2017/decorative" val="1"/>
              </a:ext>
            </a:extLst>
          </p:cNvPr>
          <p:cNvGrpSpPr/>
          <p:nvPr/>
        </p:nvGrpSpPr>
        <p:grpSpPr>
          <a:xfrm>
            <a:off x="5328755" y="2213847"/>
            <a:ext cx="1387489" cy="514588"/>
            <a:chOff x="5625475" y="2586174"/>
            <a:chExt cx="1947079" cy="669600"/>
          </a:xfrm>
        </p:grpSpPr>
        <p:cxnSp>
          <p:nvCxnSpPr>
            <p:cNvPr id="392" name="Google Shape;392;p44"/>
            <p:cNvCxnSpPr/>
            <p:nvPr/>
          </p:nvCxnSpPr>
          <p:spPr>
            <a:xfrm rot="10800000">
              <a:off x="5625475" y="2771675"/>
              <a:ext cx="442200" cy="153300"/>
            </a:xfrm>
            <a:prstGeom prst="straightConnector1">
              <a:avLst/>
            </a:prstGeom>
            <a:noFill/>
            <a:ln w="19050" cap="flat" cmpd="sng">
              <a:solidFill>
                <a:srgbClr val="307AF3"/>
              </a:solidFill>
              <a:prstDash val="solid"/>
              <a:round/>
              <a:headEnd type="oval" w="med" len="med"/>
              <a:tailEnd type="none" w="sm" len="sm"/>
            </a:ln>
          </p:spPr>
        </p:cxnSp>
        <p:sp>
          <p:nvSpPr>
            <p:cNvPr id="393" name="Google Shape;393;p44"/>
            <p:cNvSpPr txBox="1"/>
            <p:nvPr/>
          </p:nvSpPr>
          <p:spPr>
            <a:xfrm>
              <a:off x="6077354" y="2586174"/>
              <a:ext cx="14952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latin typeface="Roboto"/>
                  <a:ea typeface="Roboto"/>
                  <a:cs typeface="Roboto"/>
                  <a:sym typeface="Roboto"/>
                </a:rPr>
                <a:t>Step 2</a:t>
              </a:r>
              <a:endParaRPr sz="800">
                <a:latin typeface="Roboto"/>
                <a:ea typeface="Roboto"/>
                <a:cs typeface="Roboto"/>
                <a:sym typeface="Roboto"/>
              </a:endParaRPr>
            </a:p>
            <a:p>
              <a:pPr marL="0" lvl="0" indent="0" algn="l" rtl="0">
                <a:lnSpc>
                  <a:spcPct val="115000"/>
                </a:lnSpc>
                <a:spcBef>
                  <a:spcPts val="0"/>
                </a:spcBef>
                <a:spcAft>
                  <a:spcPts val="0"/>
                </a:spcAft>
                <a:buNone/>
              </a:pPr>
              <a:endParaRPr sz="600">
                <a:latin typeface="Roboto"/>
                <a:ea typeface="Roboto"/>
                <a:cs typeface="Roboto"/>
                <a:sym typeface="Roboto"/>
              </a:endParaRPr>
            </a:p>
            <a:p>
              <a:pPr marL="0" lvl="0" indent="0" algn="l" rtl="0">
                <a:lnSpc>
                  <a:spcPct val="115000"/>
                </a:lnSpc>
                <a:spcBef>
                  <a:spcPts val="0"/>
                </a:spcBef>
                <a:spcAft>
                  <a:spcPts val="0"/>
                </a:spcAft>
                <a:buNone/>
              </a:pPr>
              <a:r>
                <a:rPr lang="en" sz="800" b="1">
                  <a:latin typeface="Roboto"/>
                  <a:ea typeface="Roboto"/>
                  <a:cs typeface="Roboto"/>
                  <a:sym typeface="Roboto"/>
                </a:rPr>
                <a:t>Collection tool creation</a:t>
              </a:r>
              <a:endParaRPr sz="800" b="1">
                <a:latin typeface="Roboto"/>
                <a:ea typeface="Roboto"/>
                <a:cs typeface="Roboto"/>
                <a:sym typeface="Roboto"/>
              </a:endParaRPr>
            </a:p>
          </p:txBody>
        </p:sp>
      </p:grpSp>
      <p:grpSp>
        <p:nvGrpSpPr>
          <p:cNvPr id="394" name="Google Shape;394;p44">
            <a:extLst>
              <a:ext uri="{C183D7F6-B498-43B3-948B-1728B52AA6E4}">
                <adec:decorative xmlns:adec="http://schemas.microsoft.com/office/drawing/2017/decorative" val="1"/>
              </a:ext>
            </a:extLst>
          </p:cNvPr>
          <p:cNvGrpSpPr/>
          <p:nvPr/>
        </p:nvGrpSpPr>
        <p:grpSpPr>
          <a:xfrm>
            <a:off x="1592577" y="2202700"/>
            <a:ext cx="2228459" cy="514588"/>
            <a:chOff x="382452" y="2571669"/>
            <a:chExt cx="3127223" cy="669600"/>
          </a:xfrm>
        </p:grpSpPr>
        <p:cxnSp>
          <p:nvCxnSpPr>
            <p:cNvPr id="395" name="Google Shape;395;p44"/>
            <p:cNvCxnSpPr/>
            <p:nvPr/>
          </p:nvCxnSpPr>
          <p:spPr>
            <a:xfrm rot="10800000" flipH="1">
              <a:off x="3059375" y="2771675"/>
              <a:ext cx="450300" cy="145200"/>
            </a:xfrm>
            <a:prstGeom prst="straightConnector1">
              <a:avLst/>
            </a:prstGeom>
            <a:noFill/>
            <a:ln w="19050" cap="flat" cmpd="sng">
              <a:solidFill>
                <a:srgbClr val="307AF3"/>
              </a:solidFill>
              <a:prstDash val="solid"/>
              <a:round/>
              <a:headEnd type="oval" w="med" len="med"/>
              <a:tailEnd type="none" w="sm" len="sm"/>
            </a:ln>
          </p:spPr>
        </p:cxnSp>
        <p:sp>
          <p:nvSpPr>
            <p:cNvPr id="396" name="Google Shape;396;p44"/>
            <p:cNvSpPr txBox="1"/>
            <p:nvPr/>
          </p:nvSpPr>
          <p:spPr>
            <a:xfrm>
              <a:off x="382452" y="2571669"/>
              <a:ext cx="2667000" cy="669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800">
                  <a:latin typeface="Roboto"/>
                  <a:ea typeface="Roboto"/>
                  <a:cs typeface="Roboto"/>
                  <a:sym typeface="Roboto"/>
                </a:rPr>
                <a:t>Step 4</a:t>
              </a:r>
              <a:endParaRPr sz="800">
                <a:latin typeface="Roboto"/>
                <a:ea typeface="Roboto"/>
                <a:cs typeface="Roboto"/>
                <a:sym typeface="Roboto"/>
              </a:endParaRPr>
            </a:p>
            <a:p>
              <a:pPr marL="0" lvl="0" indent="0" algn="r" rtl="0">
                <a:lnSpc>
                  <a:spcPct val="115000"/>
                </a:lnSpc>
                <a:spcBef>
                  <a:spcPts val="0"/>
                </a:spcBef>
                <a:spcAft>
                  <a:spcPts val="0"/>
                </a:spcAft>
                <a:buNone/>
              </a:pPr>
              <a:endParaRPr sz="600">
                <a:latin typeface="Roboto"/>
                <a:ea typeface="Roboto"/>
                <a:cs typeface="Roboto"/>
                <a:sym typeface="Roboto"/>
              </a:endParaRPr>
            </a:p>
            <a:p>
              <a:pPr marL="0" lvl="0" indent="0" algn="r" rtl="0">
                <a:lnSpc>
                  <a:spcPct val="115000"/>
                </a:lnSpc>
                <a:spcBef>
                  <a:spcPts val="0"/>
                </a:spcBef>
                <a:spcAft>
                  <a:spcPts val="0"/>
                </a:spcAft>
                <a:buNone/>
              </a:pPr>
              <a:r>
                <a:rPr lang="en" sz="800" b="1">
                  <a:latin typeface="Roboto"/>
                  <a:ea typeface="Roboto"/>
                  <a:cs typeface="Roboto"/>
                  <a:sym typeface="Roboto"/>
                </a:rPr>
                <a:t>Analysis/Synthesis/Data use</a:t>
              </a:r>
              <a:endParaRPr sz="800" b="1">
                <a:latin typeface="Roboto"/>
                <a:ea typeface="Roboto"/>
                <a:cs typeface="Roboto"/>
                <a:sym typeface="Roboto"/>
              </a:endParaRPr>
            </a:p>
            <a:p>
              <a:pPr marL="0" lvl="0" indent="0" algn="r" rtl="0">
                <a:lnSpc>
                  <a:spcPct val="115000"/>
                </a:lnSpc>
                <a:spcBef>
                  <a:spcPts val="0"/>
                </a:spcBef>
                <a:spcAft>
                  <a:spcPts val="0"/>
                </a:spcAft>
                <a:buNone/>
              </a:pPr>
              <a:endParaRPr sz="800" b="1">
                <a:latin typeface="Roboto"/>
                <a:ea typeface="Roboto"/>
                <a:cs typeface="Roboto"/>
                <a:sym typeface="Roboto"/>
              </a:endParaRPr>
            </a:p>
          </p:txBody>
        </p:sp>
      </p:grpSp>
      <p:grpSp>
        <p:nvGrpSpPr>
          <p:cNvPr id="397" name="Google Shape;397;p44">
            <a:extLst>
              <a:ext uri="{C183D7F6-B498-43B3-948B-1728B52AA6E4}">
                <adec:decorative xmlns:adec="http://schemas.microsoft.com/office/drawing/2017/decorative" val="1"/>
              </a:ext>
            </a:extLst>
          </p:cNvPr>
          <p:cNvGrpSpPr/>
          <p:nvPr/>
        </p:nvGrpSpPr>
        <p:grpSpPr>
          <a:xfrm>
            <a:off x="3473025" y="2947631"/>
            <a:ext cx="2292149" cy="874507"/>
            <a:chOff x="3021306" y="3541000"/>
            <a:chExt cx="3216600" cy="1137940"/>
          </a:xfrm>
        </p:grpSpPr>
        <p:cxnSp>
          <p:nvCxnSpPr>
            <p:cNvPr id="398" name="Google Shape;398;p44"/>
            <p:cNvCxnSpPr/>
            <p:nvPr/>
          </p:nvCxnSpPr>
          <p:spPr>
            <a:xfrm rot="10800000">
              <a:off x="4563402" y="3541000"/>
              <a:ext cx="0" cy="489600"/>
            </a:xfrm>
            <a:prstGeom prst="straightConnector1">
              <a:avLst/>
            </a:prstGeom>
            <a:noFill/>
            <a:ln w="19050" cap="flat" cmpd="sng">
              <a:solidFill>
                <a:srgbClr val="0942A1"/>
              </a:solidFill>
              <a:prstDash val="solid"/>
              <a:round/>
              <a:headEnd type="oval" w="med" len="med"/>
              <a:tailEnd type="none" w="sm" len="sm"/>
            </a:ln>
          </p:spPr>
        </p:cxnSp>
        <p:sp>
          <p:nvSpPr>
            <p:cNvPr id="399" name="Google Shape;399;p44"/>
            <p:cNvSpPr txBox="1"/>
            <p:nvPr/>
          </p:nvSpPr>
          <p:spPr>
            <a:xfrm>
              <a:off x="3021306" y="4009340"/>
              <a:ext cx="3216600" cy="66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900">
                  <a:latin typeface="Roboto"/>
                  <a:ea typeface="Roboto"/>
                  <a:cs typeface="Roboto"/>
                  <a:sym typeface="Roboto"/>
                </a:rPr>
                <a:t>Step 3</a:t>
              </a:r>
              <a:endParaRPr sz="1700">
                <a:latin typeface="Roboto"/>
                <a:ea typeface="Roboto"/>
                <a:cs typeface="Roboto"/>
                <a:sym typeface="Roboto"/>
              </a:endParaRPr>
            </a:p>
            <a:p>
              <a:pPr marL="0" lvl="0" indent="0" algn="ctr" rtl="0">
                <a:lnSpc>
                  <a:spcPct val="115000"/>
                </a:lnSpc>
                <a:spcBef>
                  <a:spcPts val="0"/>
                </a:spcBef>
                <a:spcAft>
                  <a:spcPts val="0"/>
                </a:spcAft>
                <a:buNone/>
              </a:pPr>
              <a:r>
                <a:rPr lang="en" sz="1900" b="1">
                  <a:latin typeface="Roboto"/>
                  <a:ea typeface="Roboto"/>
                  <a:cs typeface="Roboto"/>
                  <a:sym typeface="Roboto"/>
                </a:rPr>
                <a:t>Collection &amp; Storage</a:t>
              </a:r>
              <a:endParaRPr sz="1900" b="1">
                <a:latin typeface="Roboto"/>
                <a:ea typeface="Roboto"/>
                <a:cs typeface="Roboto"/>
                <a:sym typeface="Roboto"/>
              </a:endParaRPr>
            </a:p>
            <a:p>
              <a:pPr marL="0" lvl="0" indent="0" algn="ctr" rtl="0">
                <a:lnSpc>
                  <a:spcPct val="115000"/>
                </a:lnSpc>
                <a:spcBef>
                  <a:spcPts val="0"/>
                </a:spcBef>
                <a:spcAft>
                  <a:spcPts val="0"/>
                </a:spcAft>
                <a:buNone/>
              </a:pPr>
              <a:endParaRPr sz="1900" b="1">
                <a:latin typeface="Roboto"/>
                <a:ea typeface="Roboto"/>
                <a:cs typeface="Roboto"/>
                <a:sym typeface="Roboto"/>
              </a:endParaRPr>
            </a:p>
          </p:txBody>
        </p:sp>
      </p:grpSp>
      <p:sp>
        <p:nvSpPr>
          <p:cNvPr id="400" name="Google Shape;400;p44">
            <a:extLst>
              <a:ext uri="{C183D7F6-B498-43B3-948B-1728B52AA6E4}">
                <adec:decorative xmlns:adec="http://schemas.microsoft.com/office/drawing/2017/decorative" val="1"/>
              </a:ext>
            </a:extLst>
          </p:cNvPr>
          <p:cNvSpPr/>
          <p:nvPr/>
        </p:nvSpPr>
        <p:spPr>
          <a:xfrm rot="1914790">
            <a:off x="3594895" y="1079648"/>
            <a:ext cx="1956176" cy="2031497"/>
          </a:xfrm>
          <a:prstGeom prst="blockArc">
            <a:avLst>
              <a:gd name="adj1" fmla="val 14414370"/>
              <a:gd name="adj2" fmla="val 18998613"/>
              <a:gd name="adj3" fmla="val 8907"/>
            </a:avLst>
          </a:prstGeom>
          <a:solidFill>
            <a:srgbClr val="0942A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4">
            <a:extLst>
              <a:ext uri="{C183D7F6-B498-43B3-948B-1728B52AA6E4}">
                <adec:decorative xmlns:adec="http://schemas.microsoft.com/office/drawing/2017/decorative" val="1"/>
              </a:ext>
            </a:extLst>
          </p:cNvPr>
          <p:cNvSpPr/>
          <p:nvPr/>
        </p:nvSpPr>
        <p:spPr>
          <a:xfrm rot="-8885708" flipH="1">
            <a:off x="3607463" y="1067203"/>
            <a:ext cx="1957766" cy="2021807"/>
          </a:xfrm>
          <a:prstGeom prst="blockArc">
            <a:avLst>
              <a:gd name="adj1" fmla="val 20178804"/>
              <a:gd name="adj2" fmla="val 2623923"/>
              <a:gd name="adj3" fmla="val 8858"/>
            </a:avLst>
          </a:prstGeom>
          <a:solidFill>
            <a:srgbClr val="307AF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4">
            <a:extLst>
              <a:ext uri="{C183D7F6-B498-43B3-948B-1728B52AA6E4}">
                <adec:decorative xmlns:adec="http://schemas.microsoft.com/office/drawing/2017/decorative" val="1"/>
              </a:ext>
            </a:extLst>
          </p:cNvPr>
          <p:cNvSpPr txBox="1"/>
          <p:nvPr/>
        </p:nvSpPr>
        <p:spPr>
          <a:xfrm>
            <a:off x="4060331" y="1806839"/>
            <a:ext cx="1028700" cy="618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200" b="1">
                <a:solidFill>
                  <a:srgbClr val="020202"/>
                </a:solidFill>
                <a:latin typeface="Roboto"/>
                <a:ea typeface="Roboto"/>
                <a:cs typeface="Roboto"/>
                <a:sym typeface="Roboto"/>
              </a:rPr>
              <a:t>Library Evaluation Lifecycle</a:t>
            </a:r>
            <a:endParaRPr sz="1200">
              <a:solidFill>
                <a:srgbClr val="020202"/>
              </a:solidFill>
            </a:endParaRPr>
          </a:p>
        </p:txBody>
      </p:sp>
      <p:sp>
        <p:nvSpPr>
          <p:cNvPr id="403" name="Google Shape;403;p44">
            <a:extLst>
              <a:ext uri="{C183D7F6-B498-43B3-948B-1728B52AA6E4}">
                <adec:decorative xmlns:adec="http://schemas.microsoft.com/office/drawing/2017/decorative" val="1"/>
              </a:ext>
            </a:extLst>
          </p:cNvPr>
          <p:cNvSpPr/>
          <p:nvPr/>
        </p:nvSpPr>
        <p:spPr>
          <a:xfrm rot="-3886537">
            <a:off x="5271248" y="1662187"/>
            <a:ext cx="275246" cy="263154"/>
          </a:xfrm>
          <a:prstGeom prst="rtTriangle">
            <a:avLst/>
          </a:prstGeom>
          <a:solidFill>
            <a:srgbClr val="094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4">
            <a:extLst>
              <a:ext uri="{C183D7F6-B498-43B3-948B-1728B52AA6E4}">
                <adec:decorative xmlns:adec="http://schemas.microsoft.com/office/drawing/2017/decorative" val="1"/>
              </a:ext>
            </a:extLst>
          </p:cNvPr>
          <p:cNvSpPr/>
          <p:nvPr/>
        </p:nvSpPr>
        <p:spPr>
          <a:xfrm rot="-1914301" flipH="1">
            <a:off x="3591296" y="1076551"/>
            <a:ext cx="1960596" cy="2035926"/>
          </a:xfrm>
          <a:prstGeom prst="blockArc">
            <a:avLst>
              <a:gd name="adj1" fmla="val 14334136"/>
              <a:gd name="adj2" fmla="val 18854681"/>
              <a:gd name="adj3" fmla="val 8846"/>
            </a:avLst>
          </a:prstGeom>
          <a:solidFill>
            <a:srgbClr val="A1C2FA"/>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4">
            <a:extLst>
              <a:ext uri="{C183D7F6-B498-43B3-948B-1728B52AA6E4}">
                <adec:decorative xmlns:adec="http://schemas.microsoft.com/office/drawing/2017/decorative" val="1"/>
              </a:ext>
            </a:extLst>
          </p:cNvPr>
          <p:cNvSpPr/>
          <p:nvPr/>
        </p:nvSpPr>
        <p:spPr>
          <a:xfrm rot="8886274">
            <a:off x="3608624" y="1062494"/>
            <a:ext cx="1955445" cy="2031213"/>
          </a:xfrm>
          <a:prstGeom prst="blockArc">
            <a:avLst>
              <a:gd name="adj1" fmla="val 20184517"/>
              <a:gd name="adj2" fmla="val 3007258"/>
              <a:gd name="adj3" fmla="val 9336"/>
            </a:avLst>
          </a:prstGeom>
          <a:solidFill>
            <a:srgbClr val="307AF3"/>
          </a:solidFill>
          <a:ln w="9525" cap="flat" cmpd="sng">
            <a:solidFill>
              <a:srgbClr val="307AF3"/>
            </a:solidFill>
            <a:prstDash val="solid"/>
            <a:round/>
            <a:headEnd type="none" w="sm" len="sm"/>
            <a:tailEnd type="none" w="sm" len="sm"/>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4">
            <a:extLst>
              <a:ext uri="{C183D7F6-B498-43B3-948B-1728B52AA6E4}">
                <adec:decorative xmlns:adec="http://schemas.microsoft.com/office/drawing/2017/decorative" val="1"/>
              </a:ext>
            </a:extLst>
          </p:cNvPr>
          <p:cNvSpPr/>
          <p:nvPr/>
        </p:nvSpPr>
        <p:spPr>
          <a:xfrm rot="-8886274" flipH="1">
            <a:off x="3586283" y="1081391"/>
            <a:ext cx="1955445" cy="2031213"/>
          </a:xfrm>
          <a:prstGeom prst="blockArc">
            <a:avLst>
              <a:gd name="adj1" fmla="val 15738599"/>
              <a:gd name="adj2" fmla="val 20008131"/>
              <a:gd name="adj3" fmla="val 9063"/>
            </a:avLst>
          </a:prstGeom>
          <a:solidFill>
            <a:srgbClr val="0942A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4">
            <a:extLst>
              <a:ext uri="{C183D7F6-B498-43B3-948B-1728B52AA6E4}">
                <adec:decorative xmlns:adec="http://schemas.microsoft.com/office/drawing/2017/decorative" val="1"/>
              </a:ext>
            </a:extLst>
          </p:cNvPr>
          <p:cNvSpPr/>
          <p:nvPr/>
        </p:nvSpPr>
        <p:spPr>
          <a:xfrm rot="9135949">
            <a:off x="3607843" y="1655963"/>
            <a:ext cx="263016" cy="275519"/>
          </a:xfrm>
          <a:prstGeom prst="rtTriangle">
            <a:avLst/>
          </a:prstGeom>
          <a:solidFill>
            <a:srgbClr val="307A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4">
            <a:extLst>
              <a:ext uri="{C183D7F6-B498-43B3-948B-1728B52AA6E4}">
                <adec:decorative xmlns:adec="http://schemas.microsoft.com/office/drawing/2017/decorative" val="1"/>
              </a:ext>
            </a:extLst>
          </p:cNvPr>
          <p:cNvSpPr/>
          <p:nvPr/>
        </p:nvSpPr>
        <p:spPr>
          <a:xfrm rot="512043">
            <a:off x="4959691" y="2650979"/>
            <a:ext cx="258765" cy="278597"/>
          </a:xfrm>
          <a:prstGeom prst="rtTriangle">
            <a:avLst/>
          </a:prstGeom>
          <a:solidFill>
            <a:srgbClr val="307A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4">
            <a:extLst>
              <a:ext uri="{C183D7F6-B498-43B3-948B-1728B52AA6E4}">
                <adec:decorative xmlns:adec="http://schemas.microsoft.com/office/drawing/2017/decorative" val="1"/>
              </a:ext>
            </a:extLst>
          </p:cNvPr>
          <p:cNvSpPr/>
          <p:nvPr/>
        </p:nvSpPr>
        <p:spPr>
          <a:xfrm rot="4898047">
            <a:off x="3913492" y="2725545"/>
            <a:ext cx="278362" cy="259326"/>
          </a:xfrm>
          <a:prstGeom prst="rtTriangle">
            <a:avLst/>
          </a:prstGeom>
          <a:solidFill>
            <a:srgbClr val="094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4">
            <a:extLst>
              <a:ext uri="{C183D7F6-B498-43B3-948B-1728B52AA6E4}">
                <adec:decorative xmlns:adec="http://schemas.microsoft.com/office/drawing/2017/decorative" val="1"/>
              </a:ext>
            </a:extLst>
          </p:cNvPr>
          <p:cNvSpPr/>
          <p:nvPr/>
        </p:nvSpPr>
        <p:spPr>
          <a:xfrm rot="-7972534">
            <a:off x="4437827" y="1021300"/>
            <a:ext cx="268956" cy="268956"/>
          </a:xfrm>
          <a:prstGeom prst="rtTriangle">
            <a:avLst/>
          </a:prstGeom>
          <a:solidFill>
            <a:srgbClr val="A1C2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4">
            <a:extLst>
              <a:ext uri="{C183D7F6-B498-43B3-948B-1728B52AA6E4}">
                <adec:decorative xmlns:adec="http://schemas.microsoft.com/office/drawing/2017/decorative" val="1"/>
              </a:ext>
            </a:extLst>
          </p:cNvPr>
          <p:cNvSpPr/>
          <p:nvPr/>
        </p:nvSpPr>
        <p:spPr>
          <a:xfrm rot="-2892853">
            <a:off x="3353649" y="2502229"/>
            <a:ext cx="215653" cy="1642539"/>
          </a:xfrm>
          <a:prstGeom prst="up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2" name="Google Shape;412;p44">
            <a:extLst>
              <a:ext uri="{C183D7F6-B498-43B3-948B-1728B52AA6E4}">
                <adec:decorative xmlns:adec="http://schemas.microsoft.com/office/drawing/2017/decorative" val="1"/>
              </a:ext>
            </a:extLst>
          </p:cNvPr>
          <p:cNvSpPr/>
          <p:nvPr/>
        </p:nvSpPr>
        <p:spPr>
          <a:xfrm>
            <a:off x="5190925" y="1634200"/>
            <a:ext cx="1194000" cy="2442000"/>
          </a:xfrm>
          <a:prstGeom prst="leftUpArrow">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3" name="Google Shape;413;p44">
            <a:extLst>
              <a:ext uri="{C183D7F6-B498-43B3-948B-1728B52AA6E4}">
                <adec:decorative xmlns:adec="http://schemas.microsoft.com/office/drawing/2017/decorative" val="1"/>
              </a:ext>
            </a:extLst>
          </p:cNvPr>
          <p:cNvSpPr/>
          <p:nvPr/>
        </p:nvSpPr>
        <p:spPr>
          <a:xfrm rot="3031870">
            <a:off x="4251685" y="806150"/>
            <a:ext cx="215682" cy="2193503"/>
          </a:xfrm>
          <a:prstGeom prst="up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4" name="Google Shape;414;p44">
            <a:extLst>
              <a:ext uri="{C183D7F6-B498-43B3-948B-1728B52AA6E4}">
                <adec:decorative xmlns:adec="http://schemas.microsoft.com/office/drawing/2017/decorative" val="1"/>
              </a:ext>
            </a:extLst>
          </p:cNvPr>
          <p:cNvSpPr/>
          <p:nvPr/>
        </p:nvSpPr>
        <p:spPr>
          <a:xfrm rot="1981632">
            <a:off x="2929919" y="1597099"/>
            <a:ext cx="215765" cy="962001"/>
          </a:xfrm>
          <a:prstGeom prst="up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20" name="Google Shape;420;p45"/>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Data Collection Methods</a:t>
            </a:r>
            <a:endParaRPr dirty="0"/>
          </a:p>
        </p:txBody>
      </p:sp>
      <p:sp>
        <p:nvSpPr>
          <p:cNvPr id="421" name="Google Shape;421;p45"/>
          <p:cNvSpPr txBox="1">
            <a:spLocks noGrp="1"/>
          </p:cNvSpPr>
          <p:nvPr>
            <p:ph type="body" idx="1"/>
          </p:nvPr>
        </p:nvSpPr>
        <p:spPr>
          <a:xfrm>
            <a:off x="187375" y="1136925"/>
            <a:ext cx="5277900" cy="3034800"/>
          </a:xfrm>
          <a:prstGeom prst="rect">
            <a:avLst/>
          </a:prstGeom>
          <a:noFill/>
          <a:ln>
            <a:noFill/>
          </a:ln>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a:t>Found data</a:t>
            </a:r>
            <a:endParaRPr/>
          </a:p>
          <a:p>
            <a:pPr marL="457200" lvl="0" indent="-330200" algn="l" rtl="0">
              <a:spcBef>
                <a:spcPts val="0"/>
              </a:spcBef>
              <a:spcAft>
                <a:spcPts val="0"/>
              </a:spcAft>
              <a:buSzPts val="1600"/>
              <a:buChar char="●"/>
            </a:pPr>
            <a:r>
              <a:rPr lang="en"/>
              <a:t>Surveys</a:t>
            </a:r>
            <a:endParaRPr/>
          </a:p>
          <a:p>
            <a:pPr marL="457200" lvl="0" indent="-330200" algn="l" rtl="0">
              <a:spcBef>
                <a:spcPts val="0"/>
              </a:spcBef>
              <a:spcAft>
                <a:spcPts val="0"/>
              </a:spcAft>
              <a:buSzPts val="1600"/>
              <a:buChar char="●"/>
            </a:pPr>
            <a:r>
              <a:rPr lang="en"/>
              <a:t>Interviews</a:t>
            </a:r>
            <a:endParaRPr/>
          </a:p>
          <a:p>
            <a:pPr marL="457200" lvl="0" indent="-330200" algn="l" rtl="0">
              <a:spcBef>
                <a:spcPts val="0"/>
              </a:spcBef>
              <a:spcAft>
                <a:spcPts val="0"/>
              </a:spcAft>
              <a:buSzPts val="1600"/>
              <a:buChar char="●"/>
            </a:pPr>
            <a:r>
              <a:rPr lang="en"/>
              <a:t>Focus groups</a:t>
            </a:r>
            <a:endParaRPr/>
          </a:p>
          <a:p>
            <a:pPr marL="457200" lvl="0" indent="-330200" algn="l" rtl="0">
              <a:spcBef>
                <a:spcPts val="0"/>
              </a:spcBef>
              <a:spcAft>
                <a:spcPts val="0"/>
              </a:spcAft>
              <a:buSzPts val="1600"/>
              <a:buChar char="●"/>
            </a:pPr>
            <a:r>
              <a:rPr lang="en"/>
              <a:t>Observation</a:t>
            </a:r>
            <a:endParaRPr/>
          </a:p>
        </p:txBody>
      </p:sp>
      <p:pic>
        <p:nvPicPr>
          <p:cNvPr id="422" name="Google Shape;422;p4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422375" y="1119738"/>
            <a:ext cx="3373925" cy="306918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30" name="Google Shape;430;p46"/>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Data Collection Methods Chart</a:t>
            </a:r>
            <a:endParaRPr dirty="0"/>
          </a:p>
        </p:txBody>
      </p:sp>
      <p:sp>
        <p:nvSpPr>
          <p:cNvPr id="428" name="Google Shape;428;p46">
            <a:extLst>
              <a:ext uri="{C183D7F6-B498-43B3-948B-1728B52AA6E4}">
                <adec:decorative xmlns:adec="http://schemas.microsoft.com/office/drawing/2017/decorative" val="1"/>
              </a:ext>
            </a:extLst>
          </p:cNvPr>
          <p:cNvSpPr/>
          <p:nvPr/>
        </p:nvSpPr>
        <p:spPr>
          <a:xfrm>
            <a:off x="0" y="622425"/>
            <a:ext cx="7848300" cy="6111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29" name="Google Shape;429;p46" descr="A chart detailing the pros and cons of data collection methods. Detailed information can be found here - https://www.lrs.org/2021/02/17/does-the-data-collection-method-shoe-fit/"/>
          <p:cNvPicPr preferRelativeResize="0"/>
          <p:nvPr/>
        </p:nvPicPr>
        <p:blipFill rotWithShape="1">
          <a:blip r:embed="rId3">
            <a:alphaModFix/>
          </a:blip>
          <a:srcRect b="40561"/>
          <a:stretch/>
        </p:blipFill>
        <p:spPr>
          <a:xfrm>
            <a:off x="425263" y="1233525"/>
            <a:ext cx="3517775" cy="2431125"/>
          </a:xfrm>
          <a:prstGeom prst="rect">
            <a:avLst/>
          </a:prstGeom>
          <a:noFill/>
          <a:ln>
            <a:noFill/>
          </a:ln>
        </p:spPr>
      </p:pic>
      <p:cxnSp>
        <p:nvCxnSpPr>
          <p:cNvPr id="431" name="Google Shape;431;p46">
            <a:extLst>
              <a:ext uri="{C183D7F6-B498-43B3-948B-1728B52AA6E4}">
                <adec:decorative xmlns:adec="http://schemas.microsoft.com/office/drawing/2017/decorative" val="1"/>
              </a:ext>
            </a:extLst>
          </p:cNvPr>
          <p:cNvCxnSpPr>
            <a:stCxn id="428" idx="1"/>
          </p:cNvCxnSpPr>
          <p:nvPr/>
        </p:nvCxnSpPr>
        <p:spPr>
          <a:xfrm rot="10800000" flipH="1">
            <a:off x="0" y="910875"/>
            <a:ext cx="4368300" cy="17100"/>
          </a:xfrm>
          <a:prstGeom prst="straightConnector1">
            <a:avLst/>
          </a:prstGeom>
          <a:noFill/>
          <a:ln w="19050" cap="flat" cmpd="sng">
            <a:solidFill>
              <a:srgbClr val="0942A1"/>
            </a:solidFill>
            <a:prstDash val="solid"/>
            <a:round/>
            <a:headEnd type="none" w="med" len="med"/>
            <a:tailEnd type="none" w="med" len="med"/>
          </a:ln>
        </p:spPr>
      </p:cxnSp>
      <p:pic>
        <p:nvPicPr>
          <p:cNvPr id="432" name="Google Shape;432;p46">
            <a:extLst>
              <a:ext uri="{C183D7F6-B498-43B3-948B-1728B52AA6E4}">
                <adec:decorative xmlns:adec="http://schemas.microsoft.com/office/drawing/2017/decorative" val="1"/>
              </a:ext>
            </a:extLst>
          </p:cNvPr>
          <p:cNvPicPr preferRelativeResize="0"/>
          <p:nvPr/>
        </p:nvPicPr>
        <p:blipFill rotWithShape="1">
          <a:blip r:embed="rId3">
            <a:alphaModFix/>
          </a:blip>
          <a:srcRect t="58922"/>
          <a:stretch/>
        </p:blipFill>
        <p:spPr>
          <a:xfrm>
            <a:off x="4368300" y="1515274"/>
            <a:ext cx="3517775" cy="16801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8" name="Google Shape;438;p47"/>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Data Collection Considerations</a:t>
            </a:r>
            <a:endParaRPr/>
          </a:p>
        </p:txBody>
      </p:sp>
      <p:sp>
        <p:nvSpPr>
          <p:cNvPr id="439" name="Google Shape;439;p47"/>
          <p:cNvSpPr txBox="1">
            <a:spLocks noGrp="1"/>
          </p:cNvSpPr>
          <p:nvPr>
            <p:ph type="body" idx="1"/>
          </p:nvPr>
        </p:nvSpPr>
        <p:spPr>
          <a:xfrm>
            <a:off x="123875" y="1144700"/>
            <a:ext cx="5277900" cy="3034800"/>
          </a:xfrm>
          <a:prstGeom prst="rect">
            <a:avLst/>
          </a:prstGeom>
          <a:noFill/>
          <a:ln>
            <a:noFill/>
          </a:ln>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a:t>3 Questions to ask when choosing a method</a:t>
            </a:r>
            <a:endParaRPr/>
          </a:p>
          <a:p>
            <a:pPr marL="914400" lvl="1" indent="-317500" algn="l" rtl="0">
              <a:spcBef>
                <a:spcPts val="0"/>
              </a:spcBef>
              <a:spcAft>
                <a:spcPts val="0"/>
              </a:spcAft>
              <a:buSzPts val="1400"/>
              <a:buChar char="○"/>
            </a:pPr>
            <a:r>
              <a:rPr lang="en"/>
              <a:t>What’s essential? What will you be asking? What are your constraints?</a:t>
            </a:r>
            <a:endParaRPr/>
          </a:p>
          <a:p>
            <a:pPr marL="457200" lvl="0" indent="-330200" algn="l" rtl="0">
              <a:spcBef>
                <a:spcPts val="0"/>
              </a:spcBef>
              <a:spcAft>
                <a:spcPts val="0"/>
              </a:spcAft>
              <a:buSzPts val="1600"/>
              <a:buChar char="●"/>
            </a:pPr>
            <a:r>
              <a:rPr lang="en"/>
              <a:t>Accessibility</a:t>
            </a:r>
            <a:endParaRPr/>
          </a:p>
          <a:p>
            <a:pPr marL="457200" lvl="0" indent="-330200" algn="l" rtl="0">
              <a:spcBef>
                <a:spcPts val="0"/>
              </a:spcBef>
              <a:spcAft>
                <a:spcPts val="0"/>
              </a:spcAft>
              <a:buSzPts val="1600"/>
              <a:buChar char="●"/>
            </a:pPr>
            <a:r>
              <a:rPr lang="en"/>
              <a:t>Software</a:t>
            </a:r>
            <a:endParaRPr/>
          </a:p>
          <a:p>
            <a:pPr marL="457200" lvl="0" indent="-330200" algn="l" rtl="0">
              <a:spcBef>
                <a:spcPts val="0"/>
              </a:spcBef>
              <a:spcAft>
                <a:spcPts val="0"/>
              </a:spcAft>
              <a:buSzPts val="1600"/>
              <a:buChar char="●"/>
            </a:pPr>
            <a:r>
              <a:rPr lang="en"/>
              <a:t>Cost/time</a:t>
            </a:r>
            <a:endParaRPr/>
          </a:p>
          <a:p>
            <a:pPr marL="457200" lvl="0" indent="-330200" algn="l" rtl="0">
              <a:spcBef>
                <a:spcPts val="0"/>
              </a:spcBef>
              <a:spcAft>
                <a:spcPts val="0"/>
              </a:spcAft>
              <a:buSzPts val="1600"/>
              <a:buChar char="●"/>
            </a:pPr>
            <a:r>
              <a:rPr lang="en"/>
              <a:t>Privacy &amp; Ethics</a:t>
            </a:r>
            <a:endParaRPr/>
          </a:p>
          <a:p>
            <a:pPr marL="457200" lvl="0" indent="-330200" algn="l" rtl="0">
              <a:spcBef>
                <a:spcPts val="0"/>
              </a:spcBef>
              <a:spcAft>
                <a:spcPts val="0"/>
              </a:spcAft>
              <a:buSzPts val="1600"/>
              <a:buChar char="●"/>
            </a:pPr>
            <a:r>
              <a:rPr lang="en"/>
              <a:t>Accurate representation of a community (nothing about us without us)</a:t>
            </a:r>
            <a:endParaRPr/>
          </a:p>
          <a:p>
            <a:pPr marL="457200" lvl="0" indent="0" algn="l" rtl="0">
              <a:spcBef>
                <a:spcPts val="1200"/>
              </a:spcBef>
              <a:spcAft>
                <a:spcPts val="120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5" name="Google Shape;445;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Usefulness of Evaluation</a:t>
            </a:r>
            <a:endParaRPr dirty="0"/>
          </a:p>
        </p:txBody>
      </p:sp>
      <p:sp>
        <p:nvSpPr>
          <p:cNvPr id="446" name="Google Shape;446;p48"/>
          <p:cNvSpPr txBox="1">
            <a:spLocks noGrp="1"/>
          </p:cNvSpPr>
          <p:nvPr>
            <p:ph type="body" idx="1"/>
          </p:nvPr>
        </p:nvSpPr>
        <p:spPr>
          <a:xfrm>
            <a:off x="249550" y="997625"/>
            <a:ext cx="5277900" cy="3034800"/>
          </a:xfrm>
          <a:prstGeom prst="rect">
            <a:avLst/>
          </a:prstGeom>
          <a:noFill/>
          <a:ln>
            <a:noFill/>
          </a:ln>
        </p:spPr>
        <p:txBody>
          <a:bodyPr spcFirstLastPara="1" wrap="square" lIns="91425" tIns="91425" rIns="91425" bIns="91425" anchor="t" anchorCtr="0">
            <a:normAutofit/>
          </a:bodyPr>
          <a:lstStyle/>
          <a:p>
            <a:pPr marL="457200" lvl="0" indent="-330200" algn="l" rtl="0">
              <a:lnSpc>
                <a:spcPct val="115000"/>
              </a:lnSpc>
              <a:spcBef>
                <a:spcPts val="0"/>
              </a:spcBef>
              <a:spcAft>
                <a:spcPts val="0"/>
              </a:spcAft>
              <a:buSzPts val="1600"/>
              <a:buChar char="●"/>
            </a:pPr>
            <a:r>
              <a:rPr lang="en"/>
              <a:t>WHY?!</a:t>
            </a:r>
            <a:endParaRPr/>
          </a:p>
          <a:p>
            <a:pPr marL="0" lvl="0" indent="0" algn="l" rtl="0">
              <a:lnSpc>
                <a:spcPct val="115000"/>
              </a:lnSpc>
              <a:spcBef>
                <a:spcPts val="1200"/>
              </a:spcBef>
              <a:spcAft>
                <a:spcPts val="1200"/>
              </a:spcAft>
              <a:buNone/>
            </a:pPr>
            <a:endParaRPr/>
          </a:p>
        </p:txBody>
      </p:sp>
      <p:pic>
        <p:nvPicPr>
          <p:cNvPr id="447" name="Google Shape;447;p48" descr="An example of a logic model detailing how to plan backward, and implement forward. The model includes defining the situation and priorities, deciding needed inputs (resources), outputs, including activities and participation, and outcomes or impact."/>
          <p:cNvPicPr preferRelativeResize="0"/>
          <p:nvPr/>
        </p:nvPicPr>
        <p:blipFill>
          <a:blip r:embed="rId3">
            <a:alphaModFix/>
          </a:blip>
          <a:stretch>
            <a:fillRect/>
          </a:stretch>
        </p:blipFill>
        <p:spPr>
          <a:xfrm>
            <a:off x="1683975" y="1030775"/>
            <a:ext cx="5547008" cy="2968500"/>
          </a:xfrm>
          <a:prstGeom prst="rect">
            <a:avLst/>
          </a:prstGeom>
          <a:noFill/>
          <a:ln>
            <a:noFill/>
          </a:ln>
        </p:spPr>
      </p:pic>
      <p:sp>
        <p:nvSpPr>
          <p:cNvPr id="448" name="Google Shape;448;p48"/>
          <p:cNvSpPr txBox="1"/>
          <p:nvPr/>
        </p:nvSpPr>
        <p:spPr>
          <a:xfrm>
            <a:off x="2663625" y="3999275"/>
            <a:ext cx="44055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dirty="0">
                <a:solidFill>
                  <a:schemeClr val="dk2"/>
                </a:solidFill>
              </a:rPr>
              <a:t>Imagine from University of Wisconsin, “</a:t>
            </a:r>
            <a:r>
              <a:rPr lang="en" sz="800" dirty="0">
                <a:solidFill>
                  <a:schemeClr val="dk1"/>
                </a:solidFill>
                <a:highlight>
                  <a:srgbClr val="FFFFFF"/>
                </a:highlight>
              </a:rPr>
              <a:t>Creating a Logic Model for a NEW PROGRAM</a:t>
            </a:r>
            <a:r>
              <a:rPr lang="en" sz="800" b="1" dirty="0">
                <a:solidFill>
                  <a:schemeClr val="dk2"/>
                </a:solidFill>
              </a:rPr>
              <a:t>“</a:t>
            </a:r>
            <a:endParaRPr sz="800" b="1" dirty="0">
              <a:solidFill>
                <a:schemeClr val="dk2"/>
              </a:solidFill>
            </a:endParaRPr>
          </a:p>
        </p:txBody>
      </p:sp>
      <p:sp>
        <p:nvSpPr>
          <p:cNvPr id="449" name="Google Shape;449;p48">
            <a:extLst>
              <a:ext uri="{C183D7F6-B498-43B3-948B-1728B52AA6E4}">
                <adec:decorative xmlns:adec="http://schemas.microsoft.com/office/drawing/2017/decorative" val="1"/>
              </a:ext>
            </a:extLst>
          </p:cNvPr>
          <p:cNvSpPr/>
          <p:nvPr/>
        </p:nvSpPr>
        <p:spPr>
          <a:xfrm>
            <a:off x="4050150" y="938000"/>
            <a:ext cx="1043700" cy="5127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0" name="Google Shape;450;p48">
            <a:extLst>
              <a:ext uri="{C183D7F6-B498-43B3-948B-1728B52AA6E4}">
                <adec:decorative xmlns:adec="http://schemas.microsoft.com/office/drawing/2017/decorative" val="1"/>
              </a:ext>
            </a:extLst>
          </p:cNvPr>
          <p:cNvSpPr/>
          <p:nvPr/>
        </p:nvSpPr>
        <p:spPr>
          <a:xfrm>
            <a:off x="5490625" y="1450700"/>
            <a:ext cx="1289700" cy="5127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6" name="Google Shape;456;p49"/>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When things get iffy….</a:t>
            </a:r>
            <a:endParaRPr/>
          </a:p>
        </p:txBody>
      </p:sp>
      <p:sp>
        <p:nvSpPr>
          <p:cNvPr id="457" name="Google Shape;457;p49"/>
          <p:cNvSpPr txBox="1">
            <a:spLocks noGrp="1"/>
          </p:cNvSpPr>
          <p:nvPr>
            <p:ph type="body" idx="1"/>
          </p:nvPr>
        </p:nvSpPr>
        <p:spPr>
          <a:xfrm>
            <a:off x="123875" y="1144700"/>
            <a:ext cx="5277900" cy="3034800"/>
          </a:xfrm>
          <a:prstGeom prst="rect">
            <a:avLst/>
          </a:prstGeom>
          <a:noFill/>
          <a:ln>
            <a:noFill/>
          </a:ln>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a:t>Is the longitudinal data the valuable part or do you need to change your forms to fit your data needs?  </a:t>
            </a:r>
            <a:endParaRPr sz="1600"/>
          </a:p>
          <a:p>
            <a:pPr marL="457200" lvl="0" indent="-330200" algn="l" rtl="0">
              <a:spcBef>
                <a:spcPts val="0"/>
              </a:spcBef>
              <a:spcAft>
                <a:spcPts val="0"/>
              </a:spcAft>
              <a:buSzPts val="1600"/>
              <a:buChar char="●"/>
            </a:pPr>
            <a:r>
              <a:rPr lang="en"/>
              <a:t>Imperfect data: don’t let perfection get in the way of the good</a:t>
            </a:r>
            <a:endParaRPr/>
          </a:p>
          <a:p>
            <a:pPr marL="457200" lvl="0" indent="-330200" algn="l" rtl="0">
              <a:spcBef>
                <a:spcPts val="0"/>
              </a:spcBef>
              <a:spcAft>
                <a:spcPts val="0"/>
              </a:spcAft>
              <a:buSzPts val="1600"/>
              <a:buChar char="●"/>
            </a:pPr>
            <a:r>
              <a:rPr lang="en"/>
              <a:t>Navigating things that you’re forced to collect</a:t>
            </a:r>
            <a:endParaRPr sz="1600"/>
          </a:p>
          <a:p>
            <a:pPr marL="457200" lvl="0" indent="0" algn="l" rtl="0">
              <a:spcBef>
                <a:spcPts val="0"/>
              </a:spcBef>
              <a:spcAft>
                <a:spcPts val="120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3" name="Google Shape;463;p50"/>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Example: Circulating Resource Kits at CSL</a:t>
            </a:r>
            <a:endParaRPr/>
          </a:p>
        </p:txBody>
      </p:sp>
      <p:sp>
        <p:nvSpPr>
          <p:cNvPr id="464" name="Google Shape;464;p50"/>
          <p:cNvSpPr txBox="1">
            <a:spLocks noGrp="1"/>
          </p:cNvSpPr>
          <p:nvPr>
            <p:ph type="body" idx="1"/>
          </p:nvPr>
        </p:nvSpPr>
        <p:spPr>
          <a:xfrm>
            <a:off x="123875" y="1144700"/>
            <a:ext cx="3504600" cy="3034800"/>
          </a:xfrm>
          <a:prstGeom prst="rect">
            <a:avLst/>
          </a:prstGeom>
          <a:noFill/>
          <a:ln>
            <a:noFill/>
          </a:ln>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 b="1"/>
              <a:t>Purpose:</a:t>
            </a:r>
            <a:endParaRPr b="1"/>
          </a:p>
          <a:p>
            <a:pPr marL="0" lvl="0" indent="0" algn="l" rtl="0">
              <a:spcBef>
                <a:spcPts val="0"/>
              </a:spcBef>
              <a:spcAft>
                <a:spcPts val="0"/>
              </a:spcAft>
              <a:buNone/>
            </a:pPr>
            <a:r>
              <a:rPr lang="en"/>
              <a:t> Allowing libraries with limited resources to achieve success in meeting the expectations and needs of their communities through the sharing of materials. Providing access to a broad range of book club sets and circulating resource kits of informational and educational materials. Materials are specifically aimed at helping library staff when working with underserved populations. These populations could include, but are not limited to: LGBTQ+, those experiencing homelessness, elderly patrons and those experiencing memory loss, patrons with disabilities, new parents/caregivers, incarcerated/newly released individuals, and more. </a:t>
            </a:r>
            <a:endParaRPr sz="1600"/>
          </a:p>
          <a:p>
            <a:pPr marL="457200" lvl="0" indent="0" algn="l" rtl="0">
              <a:spcBef>
                <a:spcPts val="0"/>
              </a:spcBef>
              <a:spcAft>
                <a:spcPts val="1200"/>
              </a:spcAft>
              <a:buNone/>
            </a:pPr>
            <a:endParaRPr/>
          </a:p>
        </p:txBody>
      </p:sp>
      <p:sp>
        <p:nvSpPr>
          <p:cNvPr id="465" name="Google Shape;465;p50"/>
          <p:cNvSpPr txBox="1">
            <a:spLocks noGrp="1"/>
          </p:cNvSpPr>
          <p:nvPr>
            <p:ph type="body" idx="1"/>
          </p:nvPr>
        </p:nvSpPr>
        <p:spPr>
          <a:xfrm>
            <a:off x="4137800" y="1234925"/>
            <a:ext cx="3504600" cy="3034800"/>
          </a:xfrm>
          <a:prstGeom prst="rect">
            <a:avLst/>
          </a:prstGeom>
          <a:noFill/>
          <a:ln>
            <a:noFill/>
          </a:ln>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 b="1"/>
              <a:t>Outcomes: </a:t>
            </a:r>
            <a:endParaRPr b="1"/>
          </a:p>
          <a:p>
            <a:pPr marL="457200" lvl="0" indent="-299720" algn="l" rtl="0">
              <a:spcBef>
                <a:spcPts val="0"/>
              </a:spcBef>
              <a:spcAft>
                <a:spcPts val="0"/>
              </a:spcAft>
              <a:buSzPct val="100000"/>
              <a:buChar char="●"/>
            </a:pPr>
            <a:r>
              <a:rPr lang="en"/>
              <a:t>Libraries with limited budgets will be able to expand programs and materials to better meet the needs of their patrons.  </a:t>
            </a:r>
            <a:endParaRPr/>
          </a:p>
          <a:p>
            <a:pPr marL="457200" lvl="0" indent="-299720" algn="l" rtl="0">
              <a:spcBef>
                <a:spcPts val="0"/>
              </a:spcBef>
              <a:spcAft>
                <a:spcPts val="0"/>
              </a:spcAft>
              <a:buSzPct val="100000"/>
              <a:buChar char="●"/>
            </a:pPr>
            <a:r>
              <a:rPr lang="en"/>
              <a:t>Patrons will have access to more adult and youth programming, including early literacy, STEAM and transitions skills, digitization tools, book club sets, and more.  </a:t>
            </a:r>
            <a:endParaRPr/>
          </a:p>
          <a:p>
            <a:pPr marL="457200" lvl="0" indent="-299720" algn="l" rtl="0">
              <a:spcBef>
                <a:spcPts val="0"/>
              </a:spcBef>
              <a:spcAft>
                <a:spcPts val="0"/>
              </a:spcAft>
              <a:buSzPct val="100000"/>
              <a:buChar char="●"/>
            </a:pPr>
            <a:r>
              <a:rPr lang="en"/>
              <a:t>Library staff will be more knowledgeable when addressing and working with the specific needs of underserved populations in their communities.  </a:t>
            </a:r>
            <a:endParaRPr/>
          </a:p>
          <a:p>
            <a:pPr marL="457200" lvl="0" indent="-299720" algn="l" rtl="0">
              <a:spcBef>
                <a:spcPts val="0"/>
              </a:spcBef>
              <a:spcAft>
                <a:spcPts val="0"/>
              </a:spcAft>
              <a:buSzPct val="100000"/>
              <a:buChar char="●"/>
            </a:pPr>
            <a:r>
              <a:rPr lang="en"/>
              <a:t>Library staff will have an increased awareness of resources and services available to support the activities and needs of Colorado’s rural communities. </a:t>
            </a:r>
            <a:endParaRPr sz="1600"/>
          </a:p>
          <a:p>
            <a:pPr marL="457200" lvl="0" indent="0" algn="l" rtl="0">
              <a:spcBef>
                <a:spcPts val="0"/>
              </a:spcBef>
              <a:spcAft>
                <a:spcPts val="120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662</Words>
  <Application>Microsoft Office PowerPoint</Application>
  <PresentationFormat>On-screen Show (16:9)</PresentationFormat>
  <Paragraphs>93</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Roboto</vt:lpstr>
      <vt:lpstr>Roboto Medium</vt:lpstr>
      <vt:lpstr>Arial</vt:lpstr>
      <vt:lpstr>Rockwell</vt:lpstr>
      <vt:lpstr>Simple Light</vt:lpstr>
      <vt:lpstr>Everyday Library Evaluation</vt:lpstr>
      <vt:lpstr>Today’s Chat</vt:lpstr>
      <vt:lpstr>Data/Evaluation Lifecycle</vt:lpstr>
      <vt:lpstr>Data Collection Methods</vt:lpstr>
      <vt:lpstr>Data Collection Methods Chart</vt:lpstr>
      <vt:lpstr>Data Collection Considerations</vt:lpstr>
      <vt:lpstr>Usefulness of Evaluation</vt:lpstr>
      <vt:lpstr>When things get iffy….</vt:lpstr>
      <vt:lpstr>Example: Circulating Resource Kits at CSL</vt:lpstr>
      <vt:lpstr>Example: Continued</vt:lpstr>
      <vt:lpstr>Example: Circulating Resource Kits at CSL - Forms</vt:lpstr>
      <vt:lpstr>Old Feedback Form</vt:lpstr>
      <vt:lpstr>New Feedback Form</vt:lpstr>
      <vt:lpstr>Your Turn!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Kreger, Christine</dc:creator>
  <cp:lastModifiedBy>Kreger, Christine</cp:lastModifiedBy>
  <cp:revision>2</cp:revision>
  <dcterms:modified xsi:type="dcterms:W3CDTF">2024-11-14T15:30:34Z</dcterms:modified>
</cp:coreProperties>
</file>