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76" r:id="rId4"/>
    <p:sldId id="259" r:id="rId5"/>
    <p:sldId id="277" r:id="rId6"/>
    <p:sldId id="260" r:id="rId7"/>
    <p:sldId id="269" r:id="rId8"/>
    <p:sldId id="261" r:id="rId9"/>
    <p:sldId id="262" r:id="rId10"/>
    <p:sldId id="263" r:id="rId11"/>
    <p:sldId id="270" r:id="rId12"/>
    <p:sldId id="264" r:id="rId13"/>
    <p:sldId id="268" r:id="rId14"/>
    <p:sldId id="265" r:id="rId15"/>
    <p:sldId id="271" r:id="rId16"/>
    <p:sldId id="266" r:id="rId17"/>
    <p:sldId id="272" r:id="rId18"/>
    <p:sldId id="278" r:id="rId19"/>
    <p:sldId id="273"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72CB7-BFD8-4755-905A-09DD0DAD6FB0}" v="6" dt="2025-04-16T14:58:24.3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262" autoAdjust="0"/>
  </p:normalViewPr>
  <p:slideViewPr>
    <p:cSldViewPr snapToGrid="0">
      <p:cViewPr varScale="1">
        <p:scale>
          <a:sx n="49" d="100"/>
          <a:sy n="49" d="100"/>
        </p:scale>
        <p:origin x="6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25572CB7-BFD8-4755-905A-09DD0DAD6FB0}"/>
    <pc:docChg chg="undo custSel mod modSld">
      <pc:chgData name="Kreger, Christine" userId="07b08700-4580-4b2b-8f3c-b5ccee8dc705" providerId="ADAL" clId="{25572CB7-BFD8-4755-905A-09DD0DAD6FB0}" dt="2025-04-16T15:02:07.823" v="102" actId="962"/>
      <pc:docMkLst>
        <pc:docMk/>
      </pc:docMkLst>
      <pc:sldChg chg="modSp mod">
        <pc:chgData name="Kreger, Christine" userId="07b08700-4580-4b2b-8f3c-b5ccee8dc705" providerId="ADAL" clId="{25572CB7-BFD8-4755-905A-09DD0DAD6FB0}" dt="2025-04-16T14:53:41.790" v="61" actId="962"/>
        <pc:sldMkLst>
          <pc:docMk/>
          <pc:sldMk cId="36555064" sldId="257"/>
        </pc:sldMkLst>
        <pc:picChg chg="mod">
          <ac:chgData name="Kreger, Christine" userId="07b08700-4580-4b2b-8f3c-b5ccee8dc705" providerId="ADAL" clId="{25572CB7-BFD8-4755-905A-09DD0DAD6FB0}" dt="2025-04-16T14:53:41.790" v="61" actId="962"/>
          <ac:picMkLst>
            <pc:docMk/>
            <pc:sldMk cId="36555064" sldId="257"/>
            <ac:picMk id="3" creationId="{F266B95C-506C-4315-A855-BF69E7727DB9}"/>
          </ac:picMkLst>
        </pc:picChg>
      </pc:sldChg>
      <pc:sldChg chg="addSp modSp mod">
        <pc:chgData name="Kreger, Christine" userId="07b08700-4580-4b2b-8f3c-b5ccee8dc705" providerId="ADAL" clId="{25572CB7-BFD8-4755-905A-09DD0DAD6FB0}" dt="2025-04-16T15:01:11.831" v="100" actId="962"/>
        <pc:sldMkLst>
          <pc:docMk/>
          <pc:sldMk cId="2069010154" sldId="259"/>
        </pc:sldMkLst>
        <pc:spChg chg="add mod ord">
          <ac:chgData name="Kreger, Christine" userId="07b08700-4580-4b2b-8f3c-b5ccee8dc705" providerId="ADAL" clId="{25572CB7-BFD8-4755-905A-09DD0DAD6FB0}" dt="2025-04-16T14:58:54.291" v="78" actId="13244"/>
          <ac:spMkLst>
            <pc:docMk/>
            <pc:sldMk cId="2069010154" sldId="259"/>
            <ac:spMk id="3" creationId="{CB6751C5-EC97-4631-54F5-A5D21A5E0CBD}"/>
          </ac:spMkLst>
        </pc:spChg>
        <pc:spChg chg="mod">
          <ac:chgData name="Kreger, Christine" userId="07b08700-4580-4b2b-8f3c-b5ccee8dc705" providerId="ADAL" clId="{25572CB7-BFD8-4755-905A-09DD0DAD6FB0}" dt="2025-04-16T14:58:59.608" v="79" actId="962"/>
          <ac:spMkLst>
            <pc:docMk/>
            <pc:sldMk cId="2069010154" sldId="259"/>
            <ac:spMk id="7" creationId="{4DC9E294-46D0-4C84-B7A3-29AD5C40AD50}"/>
          </ac:spMkLst>
        </pc:spChg>
        <pc:picChg chg="mod">
          <ac:chgData name="Kreger, Christine" userId="07b08700-4580-4b2b-8f3c-b5ccee8dc705" providerId="ADAL" clId="{25572CB7-BFD8-4755-905A-09DD0DAD6FB0}" dt="2025-04-16T15:01:11.831" v="100" actId="962"/>
          <ac:picMkLst>
            <pc:docMk/>
            <pc:sldMk cId="2069010154" sldId="259"/>
            <ac:picMk id="2" creationId="{9F05D10F-20A3-48EF-8AAE-E1183FBC8A39}"/>
          </ac:picMkLst>
        </pc:picChg>
        <pc:cxnChg chg="mod">
          <ac:chgData name="Kreger, Christine" userId="07b08700-4580-4b2b-8f3c-b5ccee8dc705" providerId="ADAL" clId="{25572CB7-BFD8-4755-905A-09DD0DAD6FB0}" dt="2025-04-16T14:55:15.677" v="65" actId="962"/>
          <ac:cxnSpMkLst>
            <pc:docMk/>
            <pc:sldMk cId="2069010154" sldId="259"/>
            <ac:cxnSpMk id="6" creationId="{187A69C7-0B33-446C-B41F-30B3B02A445B}"/>
          </ac:cxnSpMkLst>
        </pc:cxnChg>
      </pc:sldChg>
      <pc:sldChg chg="addSp modSp mod">
        <pc:chgData name="Kreger, Christine" userId="07b08700-4580-4b2b-8f3c-b5ccee8dc705" providerId="ADAL" clId="{25572CB7-BFD8-4755-905A-09DD0DAD6FB0}" dt="2025-04-16T14:59:04.079" v="80" actId="13244"/>
        <pc:sldMkLst>
          <pc:docMk/>
          <pc:sldMk cId="3091909839" sldId="260"/>
        </pc:sldMkLst>
        <pc:spChg chg="add mod ord">
          <ac:chgData name="Kreger, Christine" userId="07b08700-4580-4b2b-8f3c-b5ccee8dc705" providerId="ADAL" clId="{25572CB7-BFD8-4755-905A-09DD0DAD6FB0}" dt="2025-04-16T14:59:04.079" v="80" actId="13244"/>
          <ac:spMkLst>
            <pc:docMk/>
            <pc:sldMk cId="3091909839" sldId="260"/>
            <ac:spMk id="2" creationId="{4A2C2058-6999-D5F1-4A14-900B10F13693}"/>
          </ac:spMkLst>
        </pc:spChg>
      </pc:sldChg>
      <pc:sldChg chg="modSp">
        <pc:chgData name="Kreger, Christine" userId="07b08700-4580-4b2b-8f3c-b5ccee8dc705" providerId="ADAL" clId="{25572CB7-BFD8-4755-905A-09DD0DAD6FB0}" dt="2025-04-16T14:55:17.662" v="66" actId="962"/>
        <pc:sldMkLst>
          <pc:docMk/>
          <pc:sldMk cId="3805393168" sldId="261"/>
        </pc:sldMkLst>
        <pc:graphicFrameChg chg="mod">
          <ac:chgData name="Kreger, Christine" userId="07b08700-4580-4b2b-8f3c-b5ccee8dc705" providerId="ADAL" clId="{25572CB7-BFD8-4755-905A-09DD0DAD6FB0}" dt="2025-04-16T14:55:17.662" v="66" actId="962"/>
          <ac:graphicFrameMkLst>
            <pc:docMk/>
            <pc:sldMk cId="3805393168" sldId="261"/>
            <ac:graphicFrameMk id="21" creationId="{7893E5F4-CA31-4829-9281-7522F8C07B1F}"/>
          </ac:graphicFrameMkLst>
        </pc:graphicFrameChg>
      </pc:sldChg>
      <pc:sldChg chg="modSp mod">
        <pc:chgData name="Kreger, Christine" userId="07b08700-4580-4b2b-8f3c-b5ccee8dc705" providerId="ADAL" clId="{25572CB7-BFD8-4755-905A-09DD0DAD6FB0}" dt="2025-04-16T14:59:48.402" v="85" actId="13244"/>
        <pc:sldMkLst>
          <pc:docMk/>
          <pc:sldMk cId="354919806" sldId="262"/>
        </pc:sldMkLst>
        <pc:spChg chg="ord">
          <ac:chgData name="Kreger, Christine" userId="07b08700-4580-4b2b-8f3c-b5ccee8dc705" providerId="ADAL" clId="{25572CB7-BFD8-4755-905A-09DD0DAD6FB0}" dt="2025-04-16T14:59:33.396" v="84" actId="13244"/>
          <ac:spMkLst>
            <pc:docMk/>
            <pc:sldMk cId="354919806" sldId="262"/>
            <ac:spMk id="2" creationId="{7A653C5B-0918-4B9A-B77E-0E7903801EB6}"/>
          </ac:spMkLst>
        </pc:spChg>
        <pc:spChg chg="ord">
          <ac:chgData name="Kreger, Christine" userId="07b08700-4580-4b2b-8f3c-b5ccee8dc705" providerId="ADAL" clId="{25572CB7-BFD8-4755-905A-09DD0DAD6FB0}" dt="2025-04-16T14:59:48.402" v="85" actId="13244"/>
          <ac:spMkLst>
            <pc:docMk/>
            <pc:sldMk cId="354919806" sldId="262"/>
            <ac:spMk id="6" creationId="{AD59EC8B-A718-4A92-8083-1544FFA23365}"/>
          </ac:spMkLst>
        </pc:spChg>
        <pc:picChg chg="mod ord">
          <ac:chgData name="Kreger, Christine" userId="07b08700-4580-4b2b-8f3c-b5ccee8dc705" providerId="ADAL" clId="{25572CB7-BFD8-4755-905A-09DD0DAD6FB0}" dt="2025-04-16T14:59:25.964" v="83" actId="13244"/>
          <ac:picMkLst>
            <pc:docMk/>
            <pc:sldMk cId="354919806" sldId="262"/>
            <ac:picMk id="4" creationId="{58A95C3F-1B36-4DE2-8B6B-5041DF656313}"/>
          </ac:picMkLst>
        </pc:picChg>
      </pc:sldChg>
      <pc:sldChg chg="modSp mod">
        <pc:chgData name="Kreger, Christine" userId="07b08700-4580-4b2b-8f3c-b5ccee8dc705" providerId="ADAL" clId="{25572CB7-BFD8-4755-905A-09DD0DAD6FB0}" dt="2025-04-16T15:02:07.823" v="102" actId="962"/>
        <pc:sldMkLst>
          <pc:docMk/>
          <pc:sldMk cId="3587084359" sldId="263"/>
        </pc:sldMkLst>
        <pc:picChg chg="mod">
          <ac:chgData name="Kreger, Christine" userId="07b08700-4580-4b2b-8f3c-b5ccee8dc705" providerId="ADAL" clId="{25572CB7-BFD8-4755-905A-09DD0DAD6FB0}" dt="2025-04-16T15:02:07.823" v="102" actId="962"/>
          <ac:picMkLst>
            <pc:docMk/>
            <pc:sldMk cId="3587084359" sldId="263"/>
            <ac:picMk id="4" creationId="{FD33D9BC-AC4C-4413-9DAF-6AF16B6867F6}"/>
          </ac:picMkLst>
        </pc:picChg>
      </pc:sldChg>
      <pc:sldChg chg="modSp">
        <pc:chgData name="Kreger, Christine" userId="07b08700-4580-4b2b-8f3c-b5ccee8dc705" providerId="ADAL" clId="{25572CB7-BFD8-4755-905A-09DD0DAD6FB0}" dt="2025-04-16T14:57:47.380" v="71" actId="962"/>
        <pc:sldMkLst>
          <pc:docMk/>
          <pc:sldMk cId="1003815573" sldId="264"/>
        </pc:sldMkLst>
        <pc:graphicFrameChg chg="mod">
          <ac:chgData name="Kreger, Christine" userId="07b08700-4580-4b2b-8f3c-b5ccee8dc705" providerId="ADAL" clId="{25572CB7-BFD8-4755-905A-09DD0DAD6FB0}" dt="2025-04-16T14:57:47.380" v="71" actId="962"/>
          <ac:graphicFrameMkLst>
            <pc:docMk/>
            <pc:sldMk cId="1003815573" sldId="264"/>
            <ac:graphicFrameMk id="28" creationId="{7D4F3931-AB83-4038-9F09-B82BC8FF65B9}"/>
          </ac:graphicFrameMkLst>
        </pc:graphicFrameChg>
      </pc:sldChg>
      <pc:sldChg chg="modSp mod">
        <pc:chgData name="Kreger, Christine" userId="07b08700-4580-4b2b-8f3c-b5ccee8dc705" providerId="ADAL" clId="{25572CB7-BFD8-4755-905A-09DD0DAD6FB0}" dt="2025-04-16T14:58:15.152" v="73" actId="962"/>
        <pc:sldMkLst>
          <pc:docMk/>
          <pc:sldMk cId="1146245567" sldId="265"/>
        </pc:sldMkLst>
        <pc:picChg chg="mod">
          <ac:chgData name="Kreger, Christine" userId="07b08700-4580-4b2b-8f3c-b5ccee8dc705" providerId="ADAL" clId="{25572CB7-BFD8-4755-905A-09DD0DAD6FB0}" dt="2025-04-16T14:58:15.152" v="73" actId="962"/>
          <ac:picMkLst>
            <pc:docMk/>
            <pc:sldMk cId="1146245567" sldId="265"/>
            <ac:picMk id="4" creationId="{363E5E6A-DE1E-4450-B7CA-651BC08F2683}"/>
          </ac:picMkLst>
        </pc:picChg>
      </pc:sldChg>
      <pc:sldChg chg="modSp mod">
        <pc:chgData name="Kreger, Christine" userId="07b08700-4580-4b2b-8f3c-b5ccee8dc705" providerId="ADAL" clId="{25572CB7-BFD8-4755-905A-09DD0DAD6FB0}" dt="2025-04-16T14:58:45.617" v="77" actId="33553"/>
        <pc:sldMkLst>
          <pc:docMk/>
          <pc:sldMk cId="2380219717" sldId="266"/>
        </pc:sldMkLst>
        <pc:spChg chg="mod">
          <ac:chgData name="Kreger, Christine" userId="07b08700-4580-4b2b-8f3c-b5ccee8dc705" providerId="ADAL" clId="{25572CB7-BFD8-4755-905A-09DD0DAD6FB0}" dt="2025-04-16T14:58:45.617" v="77" actId="33553"/>
          <ac:spMkLst>
            <pc:docMk/>
            <pc:sldMk cId="2380219717" sldId="266"/>
            <ac:spMk id="5" creationId="{1987B7E0-8B9A-4088-974E-44E0DE2D9E66}"/>
          </ac:spMkLst>
        </pc:spChg>
      </pc:sldChg>
      <pc:sldChg chg="modSp mod">
        <pc:chgData name="Kreger, Christine" userId="07b08700-4580-4b2b-8f3c-b5ccee8dc705" providerId="ADAL" clId="{25572CB7-BFD8-4755-905A-09DD0DAD6FB0}" dt="2025-04-16T14:58:22.880" v="74" actId="962"/>
        <pc:sldMkLst>
          <pc:docMk/>
          <pc:sldMk cId="2497443049" sldId="272"/>
        </pc:sldMkLst>
        <pc:picChg chg="mod">
          <ac:chgData name="Kreger, Christine" userId="07b08700-4580-4b2b-8f3c-b5ccee8dc705" providerId="ADAL" clId="{25572CB7-BFD8-4755-905A-09DD0DAD6FB0}" dt="2025-04-16T14:58:22.880" v="74" actId="962"/>
          <ac:picMkLst>
            <pc:docMk/>
            <pc:sldMk cId="2497443049" sldId="272"/>
            <ac:picMk id="6" creationId="{B205AC2A-46EC-49EF-A369-CFFFC257403F}"/>
          </ac:picMkLst>
        </pc:picChg>
      </pc:sldChg>
      <pc:sldChg chg="modSp">
        <pc:chgData name="Kreger, Christine" userId="07b08700-4580-4b2b-8f3c-b5ccee8dc705" providerId="ADAL" clId="{25572CB7-BFD8-4755-905A-09DD0DAD6FB0}" dt="2025-04-16T14:58:24.388" v="75" actId="962"/>
        <pc:sldMkLst>
          <pc:docMk/>
          <pc:sldMk cId="478605233" sldId="273"/>
        </pc:sldMkLst>
        <pc:graphicFrameChg chg="mod">
          <ac:chgData name="Kreger, Christine" userId="07b08700-4580-4b2b-8f3c-b5ccee8dc705" providerId="ADAL" clId="{25572CB7-BFD8-4755-905A-09DD0DAD6FB0}" dt="2025-04-16T14:58:24.388" v="75" actId="962"/>
          <ac:graphicFrameMkLst>
            <pc:docMk/>
            <pc:sldMk cId="478605233" sldId="273"/>
            <ac:graphicFrameMk id="23" creationId="{9D4EAB5F-835C-41E0-8755-1B7A8C5A38B0}"/>
          </ac:graphicFrameMkLst>
        </pc:graphicFrameChg>
      </pc:sldChg>
      <pc:sldChg chg="modSp mod">
        <pc:chgData name="Kreger, Christine" userId="07b08700-4580-4b2b-8f3c-b5ccee8dc705" providerId="ADAL" clId="{25572CB7-BFD8-4755-905A-09DD0DAD6FB0}" dt="2025-04-16T14:58:29.983" v="76" actId="962"/>
        <pc:sldMkLst>
          <pc:docMk/>
          <pc:sldMk cId="4199764587" sldId="275"/>
        </pc:sldMkLst>
        <pc:picChg chg="mod">
          <ac:chgData name="Kreger, Christine" userId="07b08700-4580-4b2b-8f3c-b5ccee8dc705" providerId="ADAL" clId="{25572CB7-BFD8-4755-905A-09DD0DAD6FB0}" dt="2025-04-16T14:58:29.983" v="76" actId="962"/>
          <ac:picMkLst>
            <pc:docMk/>
            <pc:sldMk cId="4199764587" sldId="275"/>
            <ac:picMk id="3" creationId="{F266B95C-506C-4315-A855-BF69E7727DB9}"/>
          </ac:picMkLst>
        </pc:picChg>
      </pc:sldChg>
      <pc:sldChg chg="modSp">
        <pc:chgData name="Kreger, Christine" userId="07b08700-4580-4b2b-8f3c-b5ccee8dc705" providerId="ADAL" clId="{25572CB7-BFD8-4755-905A-09DD0DAD6FB0}" dt="2025-04-16T14:53:46.221" v="62" actId="962"/>
        <pc:sldMkLst>
          <pc:docMk/>
          <pc:sldMk cId="1817446028" sldId="276"/>
        </pc:sldMkLst>
        <pc:graphicFrameChg chg="mod">
          <ac:chgData name="Kreger, Christine" userId="07b08700-4580-4b2b-8f3c-b5ccee8dc705" providerId="ADAL" clId="{25572CB7-BFD8-4755-905A-09DD0DAD6FB0}" dt="2025-04-16T14:53:46.221" v="62" actId="962"/>
          <ac:graphicFrameMkLst>
            <pc:docMk/>
            <pc:sldMk cId="1817446028" sldId="276"/>
            <ac:graphicFrameMk id="18" creationId="{2E89B576-B00B-4103-9B44-765DE6DD8B2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5B566-0DE7-4863-A65F-636711520BB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9F3CB0D-FBD3-430F-824D-380CAC4383A1}">
      <dgm:prSet custT="1"/>
      <dgm:spPr/>
      <dgm:t>
        <a:bodyPr/>
        <a:lstStyle/>
        <a:p>
          <a:r>
            <a:rPr lang="en-US" sz="3600" dirty="0"/>
            <a:t>Classic View</a:t>
          </a:r>
        </a:p>
      </dgm:t>
    </dgm:pt>
    <dgm:pt modelId="{41C25A92-B48B-4B09-AF59-9D6796EA86A1}" type="parTrans" cxnId="{298CFA12-8943-43F4-A6F2-CEB2B6292C70}">
      <dgm:prSet/>
      <dgm:spPr/>
      <dgm:t>
        <a:bodyPr/>
        <a:lstStyle/>
        <a:p>
          <a:endParaRPr lang="en-US"/>
        </a:p>
      </dgm:t>
    </dgm:pt>
    <dgm:pt modelId="{A886750F-F18C-4D43-B176-39BCC4D6BECB}" type="sibTrans" cxnId="{298CFA12-8943-43F4-A6F2-CEB2B6292C70}">
      <dgm:prSet/>
      <dgm:spPr/>
      <dgm:t>
        <a:bodyPr/>
        <a:lstStyle/>
        <a:p>
          <a:endParaRPr lang="en-US"/>
        </a:p>
      </dgm:t>
    </dgm:pt>
    <dgm:pt modelId="{8254E6D0-0834-4AA6-8B03-3D8AB186175F}">
      <dgm:prSet custT="1"/>
      <dgm:spPr/>
      <dgm:t>
        <a:bodyPr/>
        <a:lstStyle/>
        <a:p>
          <a:r>
            <a:rPr lang="en-US" sz="3600" dirty="0"/>
            <a:t>Basic Core Emotions</a:t>
          </a:r>
        </a:p>
      </dgm:t>
    </dgm:pt>
    <dgm:pt modelId="{D1E52689-04B4-4A19-AED3-99C041FAC177}" type="parTrans" cxnId="{5401D1DC-7F61-4CB7-B08A-B8E1ACEC17F8}">
      <dgm:prSet/>
      <dgm:spPr/>
      <dgm:t>
        <a:bodyPr/>
        <a:lstStyle/>
        <a:p>
          <a:endParaRPr lang="en-US"/>
        </a:p>
      </dgm:t>
    </dgm:pt>
    <dgm:pt modelId="{B9807D4C-5CA8-4637-BA04-CD91F238C366}" type="sibTrans" cxnId="{5401D1DC-7F61-4CB7-B08A-B8E1ACEC17F8}">
      <dgm:prSet/>
      <dgm:spPr/>
      <dgm:t>
        <a:bodyPr/>
        <a:lstStyle/>
        <a:p>
          <a:endParaRPr lang="en-US"/>
        </a:p>
      </dgm:t>
    </dgm:pt>
    <dgm:pt modelId="{E4AD016B-4885-405C-BAF2-B1A79059FA3E}">
      <dgm:prSet custT="1"/>
      <dgm:spPr/>
      <dgm:t>
        <a:bodyPr/>
        <a:lstStyle/>
        <a:p>
          <a:r>
            <a:rPr lang="en-US" sz="3600" dirty="0"/>
            <a:t>Theory of Constructed Emotions</a:t>
          </a:r>
        </a:p>
      </dgm:t>
    </dgm:pt>
    <dgm:pt modelId="{FC8240E4-285F-4E31-BA70-EB7D4715F1F9}" type="parTrans" cxnId="{F9A897E3-82D5-472E-8CC6-7649A8DDD528}">
      <dgm:prSet/>
      <dgm:spPr/>
      <dgm:t>
        <a:bodyPr/>
        <a:lstStyle/>
        <a:p>
          <a:endParaRPr lang="en-US"/>
        </a:p>
      </dgm:t>
    </dgm:pt>
    <dgm:pt modelId="{1637C975-6C84-44CC-9F7E-88A3C5E1C07F}" type="sibTrans" cxnId="{F9A897E3-82D5-472E-8CC6-7649A8DDD528}">
      <dgm:prSet/>
      <dgm:spPr/>
      <dgm:t>
        <a:bodyPr/>
        <a:lstStyle/>
        <a:p>
          <a:endParaRPr lang="en-US"/>
        </a:p>
      </dgm:t>
    </dgm:pt>
    <dgm:pt modelId="{7435B293-02ED-450B-A532-57E307E6A6BC}" type="pres">
      <dgm:prSet presAssocID="{D675B566-0DE7-4863-A65F-636711520BB8}" presName="vert0" presStyleCnt="0">
        <dgm:presLayoutVars>
          <dgm:dir/>
          <dgm:animOne val="branch"/>
          <dgm:animLvl val="lvl"/>
        </dgm:presLayoutVars>
      </dgm:prSet>
      <dgm:spPr/>
    </dgm:pt>
    <dgm:pt modelId="{C67D441C-FC8D-4180-B1B1-1B0519EE68E0}" type="pres">
      <dgm:prSet presAssocID="{49F3CB0D-FBD3-430F-824D-380CAC4383A1}" presName="thickLine" presStyleLbl="alignNode1" presStyleIdx="0" presStyleCnt="3"/>
      <dgm:spPr/>
    </dgm:pt>
    <dgm:pt modelId="{37DFEA1A-B50C-4813-B14C-D5F5BA1F3833}" type="pres">
      <dgm:prSet presAssocID="{49F3CB0D-FBD3-430F-824D-380CAC4383A1}" presName="horz1" presStyleCnt="0"/>
      <dgm:spPr/>
    </dgm:pt>
    <dgm:pt modelId="{004B47C0-6449-4001-B0FB-669FC5EE6A0A}" type="pres">
      <dgm:prSet presAssocID="{49F3CB0D-FBD3-430F-824D-380CAC4383A1}" presName="tx1" presStyleLbl="revTx" presStyleIdx="0" presStyleCnt="3"/>
      <dgm:spPr/>
    </dgm:pt>
    <dgm:pt modelId="{D8EC4E84-9876-4C5C-A8A7-DFA593677522}" type="pres">
      <dgm:prSet presAssocID="{49F3CB0D-FBD3-430F-824D-380CAC4383A1}" presName="vert1" presStyleCnt="0"/>
      <dgm:spPr/>
    </dgm:pt>
    <dgm:pt modelId="{35C130A7-FE2C-4C3B-B319-FC7CB7F15212}" type="pres">
      <dgm:prSet presAssocID="{8254E6D0-0834-4AA6-8B03-3D8AB186175F}" presName="thickLine" presStyleLbl="alignNode1" presStyleIdx="1" presStyleCnt="3"/>
      <dgm:spPr/>
    </dgm:pt>
    <dgm:pt modelId="{922F128B-E06F-478E-B632-83717961C8BD}" type="pres">
      <dgm:prSet presAssocID="{8254E6D0-0834-4AA6-8B03-3D8AB186175F}" presName="horz1" presStyleCnt="0"/>
      <dgm:spPr/>
    </dgm:pt>
    <dgm:pt modelId="{55230296-B2E4-44B6-B068-0B5C36D72CC6}" type="pres">
      <dgm:prSet presAssocID="{8254E6D0-0834-4AA6-8B03-3D8AB186175F}" presName="tx1" presStyleLbl="revTx" presStyleIdx="1" presStyleCnt="3"/>
      <dgm:spPr/>
    </dgm:pt>
    <dgm:pt modelId="{D9B30708-EE9C-4463-81F6-CDD95589D18B}" type="pres">
      <dgm:prSet presAssocID="{8254E6D0-0834-4AA6-8B03-3D8AB186175F}" presName="vert1" presStyleCnt="0"/>
      <dgm:spPr/>
    </dgm:pt>
    <dgm:pt modelId="{94D70C7B-77EA-40AF-80D2-366276825290}" type="pres">
      <dgm:prSet presAssocID="{E4AD016B-4885-405C-BAF2-B1A79059FA3E}" presName="thickLine" presStyleLbl="alignNode1" presStyleIdx="2" presStyleCnt="3"/>
      <dgm:spPr/>
    </dgm:pt>
    <dgm:pt modelId="{BA889EFA-CD7A-4686-A8DC-E952C7D41BA9}" type="pres">
      <dgm:prSet presAssocID="{E4AD016B-4885-405C-BAF2-B1A79059FA3E}" presName="horz1" presStyleCnt="0"/>
      <dgm:spPr/>
    </dgm:pt>
    <dgm:pt modelId="{D829C9B2-AEBE-4BBD-8A68-03767F7484D5}" type="pres">
      <dgm:prSet presAssocID="{E4AD016B-4885-405C-BAF2-B1A79059FA3E}" presName="tx1" presStyleLbl="revTx" presStyleIdx="2" presStyleCnt="3"/>
      <dgm:spPr/>
    </dgm:pt>
    <dgm:pt modelId="{33B17BFC-19D9-4742-A8FD-2A1C3E8EDF16}" type="pres">
      <dgm:prSet presAssocID="{E4AD016B-4885-405C-BAF2-B1A79059FA3E}" presName="vert1" presStyleCnt="0"/>
      <dgm:spPr/>
    </dgm:pt>
  </dgm:ptLst>
  <dgm:cxnLst>
    <dgm:cxn modelId="{298CFA12-8943-43F4-A6F2-CEB2B6292C70}" srcId="{D675B566-0DE7-4863-A65F-636711520BB8}" destId="{49F3CB0D-FBD3-430F-824D-380CAC4383A1}" srcOrd="0" destOrd="0" parTransId="{41C25A92-B48B-4B09-AF59-9D6796EA86A1}" sibTransId="{A886750F-F18C-4D43-B176-39BCC4D6BECB}"/>
    <dgm:cxn modelId="{E5D1CB73-B672-4D73-BABD-0ACD375FADCA}" type="presOf" srcId="{E4AD016B-4885-405C-BAF2-B1A79059FA3E}" destId="{D829C9B2-AEBE-4BBD-8A68-03767F7484D5}" srcOrd="0" destOrd="0" presId="urn:microsoft.com/office/officeart/2008/layout/LinedList"/>
    <dgm:cxn modelId="{0E2C6C7E-A828-473E-94CC-1B0678CB5BC3}" type="presOf" srcId="{8254E6D0-0834-4AA6-8B03-3D8AB186175F}" destId="{55230296-B2E4-44B6-B068-0B5C36D72CC6}" srcOrd="0" destOrd="0" presId="urn:microsoft.com/office/officeart/2008/layout/LinedList"/>
    <dgm:cxn modelId="{AD049CA5-C32A-41B3-B00E-81EB244544BA}" type="presOf" srcId="{D675B566-0DE7-4863-A65F-636711520BB8}" destId="{7435B293-02ED-450B-A532-57E307E6A6BC}" srcOrd="0" destOrd="0" presId="urn:microsoft.com/office/officeart/2008/layout/LinedList"/>
    <dgm:cxn modelId="{C1D2B6DA-EF23-4018-9E88-1C8F0104FBAB}" type="presOf" srcId="{49F3CB0D-FBD3-430F-824D-380CAC4383A1}" destId="{004B47C0-6449-4001-B0FB-669FC5EE6A0A}" srcOrd="0" destOrd="0" presId="urn:microsoft.com/office/officeart/2008/layout/LinedList"/>
    <dgm:cxn modelId="{5401D1DC-7F61-4CB7-B08A-B8E1ACEC17F8}" srcId="{D675B566-0DE7-4863-A65F-636711520BB8}" destId="{8254E6D0-0834-4AA6-8B03-3D8AB186175F}" srcOrd="1" destOrd="0" parTransId="{D1E52689-04B4-4A19-AED3-99C041FAC177}" sibTransId="{B9807D4C-5CA8-4637-BA04-CD91F238C366}"/>
    <dgm:cxn modelId="{F9A897E3-82D5-472E-8CC6-7649A8DDD528}" srcId="{D675B566-0DE7-4863-A65F-636711520BB8}" destId="{E4AD016B-4885-405C-BAF2-B1A79059FA3E}" srcOrd="2" destOrd="0" parTransId="{FC8240E4-285F-4E31-BA70-EB7D4715F1F9}" sibTransId="{1637C975-6C84-44CC-9F7E-88A3C5E1C07F}"/>
    <dgm:cxn modelId="{5EAA0C0E-0B03-4C72-B5E1-02B9C2BBEC67}" type="presParOf" srcId="{7435B293-02ED-450B-A532-57E307E6A6BC}" destId="{C67D441C-FC8D-4180-B1B1-1B0519EE68E0}" srcOrd="0" destOrd="0" presId="urn:microsoft.com/office/officeart/2008/layout/LinedList"/>
    <dgm:cxn modelId="{BF287F73-E7DB-48DB-AE27-D3F1203121F4}" type="presParOf" srcId="{7435B293-02ED-450B-A532-57E307E6A6BC}" destId="{37DFEA1A-B50C-4813-B14C-D5F5BA1F3833}" srcOrd="1" destOrd="0" presId="urn:microsoft.com/office/officeart/2008/layout/LinedList"/>
    <dgm:cxn modelId="{0F9E539C-4772-4709-825C-1C76148A47DC}" type="presParOf" srcId="{37DFEA1A-B50C-4813-B14C-D5F5BA1F3833}" destId="{004B47C0-6449-4001-B0FB-669FC5EE6A0A}" srcOrd="0" destOrd="0" presId="urn:microsoft.com/office/officeart/2008/layout/LinedList"/>
    <dgm:cxn modelId="{1031015B-867B-4B4E-BB97-D54670F940FC}" type="presParOf" srcId="{37DFEA1A-B50C-4813-B14C-D5F5BA1F3833}" destId="{D8EC4E84-9876-4C5C-A8A7-DFA593677522}" srcOrd="1" destOrd="0" presId="urn:microsoft.com/office/officeart/2008/layout/LinedList"/>
    <dgm:cxn modelId="{0DF10C19-6D37-4CF1-84CB-C067859380AB}" type="presParOf" srcId="{7435B293-02ED-450B-A532-57E307E6A6BC}" destId="{35C130A7-FE2C-4C3B-B319-FC7CB7F15212}" srcOrd="2" destOrd="0" presId="urn:microsoft.com/office/officeart/2008/layout/LinedList"/>
    <dgm:cxn modelId="{5A280F53-CA27-4A2E-83C0-F1DEC1903FBD}" type="presParOf" srcId="{7435B293-02ED-450B-A532-57E307E6A6BC}" destId="{922F128B-E06F-478E-B632-83717961C8BD}" srcOrd="3" destOrd="0" presId="urn:microsoft.com/office/officeart/2008/layout/LinedList"/>
    <dgm:cxn modelId="{D929819B-D76D-4498-A526-ED7356F82E2A}" type="presParOf" srcId="{922F128B-E06F-478E-B632-83717961C8BD}" destId="{55230296-B2E4-44B6-B068-0B5C36D72CC6}" srcOrd="0" destOrd="0" presId="urn:microsoft.com/office/officeart/2008/layout/LinedList"/>
    <dgm:cxn modelId="{2CF0738B-DADC-447D-8EB7-E48F001E54EA}" type="presParOf" srcId="{922F128B-E06F-478E-B632-83717961C8BD}" destId="{D9B30708-EE9C-4463-81F6-CDD95589D18B}" srcOrd="1" destOrd="0" presId="urn:microsoft.com/office/officeart/2008/layout/LinedList"/>
    <dgm:cxn modelId="{4368CED7-92D9-4941-B09F-2D10A02DF255}" type="presParOf" srcId="{7435B293-02ED-450B-A532-57E307E6A6BC}" destId="{94D70C7B-77EA-40AF-80D2-366276825290}" srcOrd="4" destOrd="0" presId="urn:microsoft.com/office/officeart/2008/layout/LinedList"/>
    <dgm:cxn modelId="{9E078925-9CA2-4C10-8074-B8830ACBDC6B}" type="presParOf" srcId="{7435B293-02ED-450B-A532-57E307E6A6BC}" destId="{BA889EFA-CD7A-4686-A8DC-E952C7D41BA9}" srcOrd="5" destOrd="0" presId="urn:microsoft.com/office/officeart/2008/layout/LinedList"/>
    <dgm:cxn modelId="{0B9B30AB-E0FD-42CF-ABCB-093E24AD9922}" type="presParOf" srcId="{BA889EFA-CD7A-4686-A8DC-E952C7D41BA9}" destId="{D829C9B2-AEBE-4BBD-8A68-03767F7484D5}" srcOrd="0" destOrd="0" presId="urn:microsoft.com/office/officeart/2008/layout/LinedList"/>
    <dgm:cxn modelId="{4C9CE29C-85D5-4466-A58C-F9E33B32F82D}" type="presParOf" srcId="{BA889EFA-CD7A-4686-A8DC-E952C7D41BA9}" destId="{33B17BFC-19D9-4742-A8FD-2A1C3E8EDF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A3018A-D519-4651-884D-5190811170C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04DCA66-637C-469D-902E-856E48CD48B9}">
      <dgm:prSet custT="1"/>
      <dgm:spPr/>
      <dgm:t>
        <a:bodyPr/>
        <a:lstStyle/>
        <a:p>
          <a:r>
            <a:rPr lang="en-US" sz="3200" b="1" dirty="0"/>
            <a:t>R</a:t>
          </a:r>
          <a:r>
            <a:rPr lang="en-US" sz="3200" dirty="0"/>
            <a:t>ecognizing</a:t>
          </a:r>
        </a:p>
      </dgm:t>
    </dgm:pt>
    <dgm:pt modelId="{47984413-DD5A-4459-8FDD-9AE4A62CD691}" type="parTrans" cxnId="{90FAC9AA-8BA1-4088-80EC-F144714AC3C7}">
      <dgm:prSet/>
      <dgm:spPr/>
      <dgm:t>
        <a:bodyPr/>
        <a:lstStyle/>
        <a:p>
          <a:endParaRPr lang="en-US" sz="3200"/>
        </a:p>
      </dgm:t>
    </dgm:pt>
    <dgm:pt modelId="{062FF09E-164C-458A-9A51-B62B60736460}" type="sibTrans" cxnId="{90FAC9AA-8BA1-4088-80EC-F144714AC3C7}">
      <dgm:prSet/>
      <dgm:spPr/>
      <dgm:t>
        <a:bodyPr/>
        <a:lstStyle/>
        <a:p>
          <a:endParaRPr lang="en-US" sz="3200"/>
        </a:p>
      </dgm:t>
    </dgm:pt>
    <dgm:pt modelId="{ECD90CAE-010C-45C4-8097-81293D96318E}">
      <dgm:prSet custT="1"/>
      <dgm:spPr/>
      <dgm:t>
        <a:bodyPr/>
        <a:lstStyle/>
        <a:p>
          <a:r>
            <a:rPr lang="en-US" sz="3200" b="1" dirty="0"/>
            <a:t>U</a:t>
          </a:r>
          <a:r>
            <a:rPr lang="en-US" sz="3200" dirty="0"/>
            <a:t>nderstanding</a:t>
          </a:r>
        </a:p>
      </dgm:t>
    </dgm:pt>
    <dgm:pt modelId="{06415607-FE88-436B-B487-C6D91BAA180C}" type="parTrans" cxnId="{59188BCE-0E32-4412-A04E-76453DE468C6}">
      <dgm:prSet/>
      <dgm:spPr/>
      <dgm:t>
        <a:bodyPr/>
        <a:lstStyle/>
        <a:p>
          <a:endParaRPr lang="en-US" sz="3200"/>
        </a:p>
      </dgm:t>
    </dgm:pt>
    <dgm:pt modelId="{4132FDE6-A96F-4A21-9F22-C9EE7762C983}" type="sibTrans" cxnId="{59188BCE-0E32-4412-A04E-76453DE468C6}">
      <dgm:prSet/>
      <dgm:spPr/>
      <dgm:t>
        <a:bodyPr/>
        <a:lstStyle/>
        <a:p>
          <a:endParaRPr lang="en-US" sz="3200"/>
        </a:p>
      </dgm:t>
    </dgm:pt>
    <dgm:pt modelId="{E1E94441-340B-4C04-AC3F-0146EC84E6B2}">
      <dgm:prSet custT="1"/>
      <dgm:spPr/>
      <dgm:t>
        <a:bodyPr/>
        <a:lstStyle/>
        <a:p>
          <a:r>
            <a:rPr lang="en-US" sz="3200" b="1" dirty="0"/>
            <a:t>L</a:t>
          </a:r>
          <a:r>
            <a:rPr lang="en-US" sz="3200" dirty="0"/>
            <a:t>abeling</a:t>
          </a:r>
        </a:p>
      </dgm:t>
    </dgm:pt>
    <dgm:pt modelId="{F8CEA2BC-9A25-4B3F-8104-4B31F275FD9D}" type="parTrans" cxnId="{0E693673-911D-4C6C-A0FD-F927CC8D52A1}">
      <dgm:prSet/>
      <dgm:spPr/>
      <dgm:t>
        <a:bodyPr/>
        <a:lstStyle/>
        <a:p>
          <a:endParaRPr lang="en-US" sz="3200"/>
        </a:p>
      </dgm:t>
    </dgm:pt>
    <dgm:pt modelId="{9824E1E9-F5B8-49BF-B0AD-25D1432081B9}" type="sibTrans" cxnId="{0E693673-911D-4C6C-A0FD-F927CC8D52A1}">
      <dgm:prSet/>
      <dgm:spPr/>
      <dgm:t>
        <a:bodyPr/>
        <a:lstStyle/>
        <a:p>
          <a:endParaRPr lang="en-US" sz="3200"/>
        </a:p>
      </dgm:t>
    </dgm:pt>
    <dgm:pt modelId="{48BE5EBD-3B6D-4911-8AB8-93392ECC8A34}">
      <dgm:prSet custT="1"/>
      <dgm:spPr/>
      <dgm:t>
        <a:bodyPr/>
        <a:lstStyle/>
        <a:p>
          <a:r>
            <a:rPr lang="en-US" sz="3200" b="1" dirty="0"/>
            <a:t>E</a:t>
          </a:r>
          <a:r>
            <a:rPr lang="en-US" sz="3200" dirty="0"/>
            <a:t>xpressing</a:t>
          </a:r>
        </a:p>
      </dgm:t>
    </dgm:pt>
    <dgm:pt modelId="{65949FE5-4992-4EC7-A963-43C0824FAFFD}" type="parTrans" cxnId="{58884B4E-FADE-4282-92AE-4B84741217CD}">
      <dgm:prSet/>
      <dgm:spPr/>
      <dgm:t>
        <a:bodyPr/>
        <a:lstStyle/>
        <a:p>
          <a:endParaRPr lang="en-US" sz="3200"/>
        </a:p>
      </dgm:t>
    </dgm:pt>
    <dgm:pt modelId="{738CC906-C718-459F-8E2C-3ADE4A08177F}" type="sibTrans" cxnId="{58884B4E-FADE-4282-92AE-4B84741217CD}">
      <dgm:prSet/>
      <dgm:spPr/>
      <dgm:t>
        <a:bodyPr/>
        <a:lstStyle/>
        <a:p>
          <a:endParaRPr lang="en-US" sz="3200"/>
        </a:p>
      </dgm:t>
    </dgm:pt>
    <dgm:pt modelId="{6E413FD1-4176-40DD-BA82-8EA3CCF870C6}">
      <dgm:prSet custT="1"/>
      <dgm:spPr/>
      <dgm:t>
        <a:bodyPr/>
        <a:lstStyle/>
        <a:p>
          <a:r>
            <a:rPr lang="en-US" sz="3200" b="1" dirty="0"/>
            <a:t>R</a:t>
          </a:r>
          <a:r>
            <a:rPr lang="en-US" sz="3200" dirty="0"/>
            <a:t>egulating</a:t>
          </a:r>
        </a:p>
      </dgm:t>
    </dgm:pt>
    <dgm:pt modelId="{3020D93F-7CD1-4641-8F53-2AD1522A4070}" type="parTrans" cxnId="{36C71593-5C37-4269-A0CE-2B7785B80093}">
      <dgm:prSet/>
      <dgm:spPr/>
      <dgm:t>
        <a:bodyPr/>
        <a:lstStyle/>
        <a:p>
          <a:endParaRPr lang="en-US" sz="3200"/>
        </a:p>
      </dgm:t>
    </dgm:pt>
    <dgm:pt modelId="{F3921F00-963B-433C-808B-BE01062F065F}" type="sibTrans" cxnId="{36C71593-5C37-4269-A0CE-2B7785B80093}">
      <dgm:prSet/>
      <dgm:spPr/>
      <dgm:t>
        <a:bodyPr/>
        <a:lstStyle/>
        <a:p>
          <a:endParaRPr lang="en-US" sz="3200"/>
        </a:p>
      </dgm:t>
    </dgm:pt>
    <dgm:pt modelId="{CB7C1FE8-4CFB-4B6F-A488-FFE650B09007}" type="pres">
      <dgm:prSet presAssocID="{6BA3018A-D519-4651-884D-5190811170C7}" presName="vert0" presStyleCnt="0">
        <dgm:presLayoutVars>
          <dgm:dir/>
          <dgm:animOne val="branch"/>
          <dgm:animLvl val="lvl"/>
        </dgm:presLayoutVars>
      </dgm:prSet>
      <dgm:spPr/>
    </dgm:pt>
    <dgm:pt modelId="{C828FCAD-74D3-456F-B4DC-EFA180214BA3}" type="pres">
      <dgm:prSet presAssocID="{B04DCA66-637C-469D-902E-856E48CD48B9}" presName="thickLine" presStyleLbl="alignNode1" presStyleIdx="0" presStyleCnt="5"/>
      <dgm:spPr/>
    </dgm:pt>
    <dgm:pt modelId="{DFD4719D-4498-498E-B7AC-8D613DF43908}" type="pres">
      <dgm:prSet presAssocID="{B04DCA66-637C-469D-902E-856E48CD48B9}" presName="horz1" presStyleCnt="0"/>
      <dgm:spPr/>
    </dgm:pt>
    <dgm:pt modelId="{231B1BE9-0C84-4856-94FB-47C1F950968B}" type="pres">
      <dgm:prSet presAssocID="{B04DCA66-637C-469D-902E-856E48CD48B9}" presName="tx1" presStyleLbl="revTx" presStyleIdx="0" presStyleCnt="5"/>
      <dgm:spPr/>
    </dgm:pt>
    <dgm:pt modelId="{0C239EBE-F51E-4663-928B-C7AEE9C6A673}" type="pres">
      <dgm:prSet presAssocID="{B04DCA66-637C-469D-902E-856E48CD48B9}" presName="vert1" presStyleCnt="0"/>
      <dgm:spPr/>
    </dgm:pt>
    <dgm:pt modelId="{A78B3C5D-23C6-4AB1-8A48-FD92E038894E}" type="pres">
      <dgm:prSet presAssocID="{ECD90CAE-010C-45C4-8097-81293D96318E}" presName="thickLine" presStyleLbl="alignNode1" presStyleIdx="1" presStyleCnt="5"/>
      <dgm:spPr/>
    </dgm:pt>
    <dgm:pt modelId="{83DA3CAE-60FC-4E25-BF2D-423211041936}" type="pres">
      <dgm:prSet presAssocID="{ECD90CAE-010C-45C4-8097-81293D96318E}" presName="horz1" presStyleCnt="0"/>
      <dgm:spPr/>
    </dgm:pt>
    <dgm:pt modelId="{2AAD622F-C021-4929-B5BC-03F51D19C5DF}" type="pres">
      <dgm:prSet presAssocID="{ECD90CAE-010C-45C4-8097-81293D96318E}" presName="tx1" presStyleLbl="revTx" presStyleIdx="1" presStyleCnt="5"/>
      <dgm:spPr/>
    </dgm:pt>
    <dgm:pt modelId="{F26E95F7-B7B3-4AC4-8BDD-EE81207F15AA}" type="pres">
      <dgm:prSet presAssocID="{ECD90CAE-010C-45C4-8097-81293D96318E}" presName="vert1" presStyleCnt="0"/>
      <dgm:spPr/>
    </dgm:pt>
    <dgm:pt modelId="{53553F4D-8A56-4103-8082-692F96444956}" type="pres">
      <dgm:prSet presAssocID="{E1E94441-340B-4C04-AC3F-0146EC84E6B2}" presName="thickLine" presStyleLbl="alignNode1" presStyleIdx="2" presStyleCnt="5"/>
      <dgm:spPr/>
    </dgm:pt>
    <dgm:pt modelId="{E3993C8C-7ED9-40CC-A413-9F18FA8B7EAA}" type="pres">
      <dgm:prSet presAssocID="{E1E94441-340B-4C04-AC3F-0146EC84E6B2}" presName="horz1" presStyleCnt="0"/>
      <dgm:spPr/>
    </dgm:pt>
    <dgm:pt modelId="{49757B5F-93C4-4733-87A1-A0669C6D4E07}" type="pres">
      <dgm:prSet presAssocID="{E1E94441-340B-4C04-AC3F-0146EC84E6B2}" presName="tx1" presStyleLbl="revTx" presStyleIdx="2" presStyleCnt="5"/>
      <dgm:spPr/>
    </dgm:pt>
    <dgm:pt modelId="{6150C2EC-0684-4C24-95DE-16B14F5F9C69}" type="pres">
      <dgm:prSet presAssocID="{E1E94441-340B-4C04-AC3F-0146EC84E6B2}" presName="vert1" presStyleCnt="0"/>
      <dgm:spPr/>
    </dgm:pt>
    <dgm:pt modelId="{D31D2886-B048-4EE8-8561-135F93267CA0}" type="pres">
      <dgm:prSet presAssocID="{48BE5EBD-3B6D-4911-8AB8-93392ECC8A34}" presName="thickLine" presStyleLbl="alignNode1" presStyleIdx="3" presStyleCnt="5"/>
      <dgm:spPr/>
    </dgm:pt>
    <dgm:pt modelId="{A2AEAF35-DA57-4FC0-94DA-4ABA685E0F5C}" type="pres">
      <dgm:prSet presAssocID="{48BE5EBD-3B6D-4911-8AB8-93392ECC8A34}" presName="horz1" presStyleCnt="0"/>
      <dgm:spPr/>
    </dgm:pt>
    <dgm:pt modelId="{B0097FEB-F9E7-4C0C-9294-9CFC230F33DF}" type="pres">
      <dgm:prSet presAssocID="{48BE5EBD-3B6D-4911-8AB8-93392ECC8A34}" presName="tx1" presStyleLbl="revTx" presStyleIdx="3" presStyleCnt="5"/>
      <dgm:spPr/>
    </dgm:pt>
    <dgm:pt modelId="{43D753B9-904F-41E6-A874-73A2A86541DD}" type="pres">
      <dgm:prSet presAssocID="{48BE5EBD-3B6D-4911-8AB8-93392ECC8A34}" presName="vert1" presStyleCnt="0"/>
      <dgm:spPr/>
    </dgm:pt>
    <dgm:pt modelId="{C0A02B3A-6C8E-4479-A459-A8765891F50D}" type="pres">
      <dgm:prSet presAssocID="{6E413FD1-4176-40DD-BA82-8EA3CCF870C6}" presName="thickLine" presStyleLbl="alignNode1" presStyleIdx="4" presStyleCnt="5"/>
      <dgm:spPr/>
    </dgm:pt>
    <dgm:pt modelId="{51DD23AE-8D26-49A4-A17C-547611722997}" type="pres">
      <dgm:prSet presAssocID="{6E413FD1-4176-40DD-BA82-8EA3CCF870C6}" presName="horz1" presStyleCnt="0"/>
      <dgm:spPr/>
    </dgm:pt>
    <dgm:pt modelId="{47533CAB-F8B3-49E0-85A9-481F846F4055}" type="pres">
      <dgm:prSet presAssocID="{6E413FD1-4176-40DD-BA82-8EA3CCF870C6}" presName="tx1" presStyleLbl="revTx" presStyleIdx="4" presStyleCnt="5"/>
      <dgm:spPr/>
    </dgm:pt>
    <dgm:pt modelId="{99C1B847-2E5C-418D-B9C3-DF4D38530A6C}" type="pres">
      <dgm:prSet presAssocID="{6E413FD1-4176-40DD-BA82-8EA3CCF870C6}" presName="vert1" presStyleCnt="0"/>
      <dgm:spPr/>
    </dgm:pt>
  </dgm:ptLst>
  <dgm:cxnLst>
    <dgm:cxn modelId="{EB877630-9157-4F0E-BD97-DA431FCD0803}" type="presOf" srcId="{6BA3018A-D519-4651-884D-5190811170C7}" destId="{CB7C1FE8-4CFB-4B6F-A488-FFE650B09007}" srcOrd="0" destOrd="0" presId="urn:microsoft.com/office/officeart/2008/layout/LinedList"/>
    <dgm:cxn modelId="{54525636-ED6C-4BC8-825E-1EDACC4F87ED}" type="presOf" srcId="{B04DCA66-637C-469D-902E-856E48CD48B9}" destId="{231B1BE9-0C84-4856-94FB-47C1F950968B}" srcOrd="0" destOrd="0" presId="urn:microsoft.com/office/officeart/2008/layout/LinedList"/>
    <dgm:cxn modelId="{59E99A63-75EA-457F-87C1-299A9F68F104}" type="presOf" srcId="{48BE5EBD-3B6D-4911-8AB8-93392ECC8A34}" destId="{B0097FEB-F9E7-4C0C-9294-9CFC230F33DF}" srcOrd="0" destOrd="0" presId="urn:microsoft.com/office/officeart/2008/layout/LinedList"/>
    <dgm:cxn modelId="{58884B4E-FADE-4282-92AE-4B84741217CD}" srcId="{6BA3018A-D519-4651-884D-5190811170C7}" destId="{48BE5EBD-3B6D-4911-8AB8-93392ECC8A34}" srcOrd="3" destOrd="0" parTransId="{65949FE5-4992-4EC7-A963-43C0824FAFFD}" sibTransId="{738CC906-C718-459F-8E2C-3ADE4A08177F}"/>
    <dgm:cxn modelId="{0E693673-911D-4C6C-A0FD-F927CC8D52A1}" srcId="{6BA3018A-D519-4651-884D-5190811170C7}" destId="{E1E94441-340B-4C04-AC3F-0146EC84E6B2}" srcOrd="2" destOrd="0" parTransId="{F8CEA2BC-9A25-4B3F-8104-4B31F275FD9D}" sibTransId="{9824E1E9-F5B8-49BF-B0AD-25D1432081B9}"/>
    <dgm:cxn modelId="{36C71593-5C37-4269-A0CE-2B7785B80093}" srcId="{6BA3018A-D519-4651-884D-5190811170C7}" destId="{6E413FD1-4176-40DD-BA82-8EA3CCF870C6}" srcOrd="4" destOrd="0" parTransId="{3020D93F-7CD1-4641-8F53-2AD1522A4070}" sibTransId="{F3921F00-963B-433C-808B-BE01062F065F}"/>
    <dgm:cxn modelId="{90FAC9AA-8BA1-4088-80EC-F144714AC3C7}" srcId="{6BA3018A-D519-4651-884D-5190811170C7}" destId="{B04DCA66-637C-469D-902E-856E48CD48B9}" srcOrd="0" destOrd="0" parTransId="{47984413-DD5A-4459-8FDD-9AE4A62CD691}" sibTransId="{062FF09E-164C-458A-9A51-B62B60736460}"/>
    <dgm:cxn modelId="{D46160AD-0F0B-4A56-9BB0-CB2BD4E6EBA2}" type="presOf" srcId="{ECD90CAE-010C-45C4-8097-81293D96318E}" destId="{2AAD622F-C021-4929-B5BC-03F51D19C5DF}" srcOrd="0" destOrd="0" presId="urn:microsoft.com/office/officeart/2008/layout/LinedList"/>
    <dgm:cxn modelId="{88DB18BE-569D-4D91-ABFD-A9F75325F250}" type="presOf" srcId="{6E413FD1-4176-40DD-BA82-8EA3CCF870C6}" destId="{47533CAB-F8B3-49E0-85A9-481F846F4055}" srcOrd="0" destOrd="0" presId="urn:microsoft.com/office/officeart/2008/layout/LinedList"/>
    <dgm:cxn modelId="{7C5634C0-CCC2-4DF2-995B-6C22D5FDA7FD}" type="presOf" srcId="{E1E94441-340B-4C04-AC3F-0146EC84E6B2}" destId="{49757B5F-93C4-4733-87A1-A0669C6D4E07}" srcOrd="0" destOrd="0" presId="urn:microsoft.com/office/officeart/2008/layout/LinedList"/>
    <dgm:cxn modelId="{59188BCE-0E32-4412-A04E-76453DE468C6}" srcId="{6BA3018A-D519-4651-884D-5190811170C7}" destId="{ECD90CAE-010C-45C4-8097-81293D96318E}" srcOrd="1" destOrd="0" parTransId="{06415607-FE88-436B-B487-C6D91BAA180C}" sibTransId="{4132FDE6-A96F-4A21-9F22-C9EE7762C983}"/>
    <dgm:cxn modelId="{63634495-6251-4966-A5DB-85379A0904B3}" type="presParOf" srcId="{CB7C1FE8-4CFB-4B6F-A488-FFE650B09007}" destId="{C828FCAD-74D3-456F-B4DC-EFA180214BA3}" srcOrd="0" destOrd="0" presId="urn:microsoft.com/office/officeart/2008/layout/LinedList"/>
    <dgm:cxn modelId="{E9071392-3ADF-4744-901B-CA5208432A6B}" type="presParOf" srcId="{CB7C1FE8-4CFB-4B6F-A488-FFE650B09007}" destId="{DFD4719D-4498-498E-B7AC-8D613DF43908}" srcOrd="1" destOrd="0" presId="urn:microsoft.com/office/officeart/2008/layout/LinedList"/>
    <dgm:cxn modelId="{04E8EE55-8D95-48E9-AA84-166321A81D95}" type="presParOf" srcId="{DFD4719D-4498-498E-B7AC-8D613DF43908}" destId="{231B1BE9-0C84-4856-94FB-47C1F950968B}" srcOrd="0" destOrd="0" presId="urn:microsoft.com/office/officeart/2008/layout/LinedList"/>
    <dgm:cxn modelId="{9FDEE391-93D3-4242-A870-4B9277ADFD1F}" type="presParOf" srcId="{DFD4719D-4498-498E-B7AC-8D613DF43908}" destId="{0C239EBE-F51E-4663-928B-C7AEE9C6A673}" srcOrd="1" destOrd="0" presId="urn:microsoft.com/office/officeart/2008/layout/LinedList"/>
    <dgm:cxn modelId="{F23E57F6-8BBA-43AE-90C4-5DAC39FC3FFF}" type="presParOf" srcId="{CB7C1FE8-4CFB-4B6F-A488-FFE650B09007}" destId="{A78B3C5D-23C6-4AB1-8A48-FD92E038894E}" srcOrd="2" destOrd="0" presId="urn:microsoft.com/office/officeart/2008/layout/LinedList"/>
    <dgm:cxn modelId="{97EEE88C-2AA8-4C5E-AD14-CABB6F277CCD}" type="presParOf" srcId="{CB7C1FE8-4CFB-4B6F-A488-FFE650B09007}" destId="{83DA3CAE-60FC-4E25-BF2D-423211041936}" srcOrd="3" destOrd="0" presId="urn:microsoft.com/office/officeart/2008/layout/LinedList"/>
    <dgm:cxn modelId="{96E0F64D-E671-43E4-916D-EC229DBF1549}" type="presParOf" srcId="{83DA3CAE-60FC-4E25-BF2D-423211041936}" destId="{2AAD622F-C021-4929-B5BC-03F51D19C5DF}" srcOrd="0" destOrd="0" presId="urn:microsoft.com/office/officeart/2008/layout/LinedList"/>
    <dgm:cxn modelId="{B56779B7-400A-407C-93AF-3124BA90BDC7}" type="presParOf" srcId="{83DA3CAE-60FC-4E25-BF2D-423211041936}" destId="{F26E95F7-B7B3-4AC4-8BDD-EE81207F15AA}" srcOrd="1" destOrd="0" presId="urn:microsoft.com/office/officeart/2008/layout/LinedList"/>
    <dgm:cxn modelId="{AD115CF4-3EED-4254-91ED-D67E5A0E092B}" type="presParOf" srcId="{CB7C1FE8-4CFB-4B6F-A488-FFE650B09007}" destId="{53553F4D-8A56-4103-8082-692F96444956}" srcOrd="4" destOrd="0" presId="urn:microsoft.com/office/officeart/2008/layout/LinedList"/>
    <dgm:cxn modelId="{A3A530FF-2C99-474D-A530-53778E77AAAB}" type="presParOf" srcId="{CB7C1FE8-4CFB-4B6F-A488-FFE650B09007}" destId="{E3993C8C-7ED9-40CC-A413-9F18FA8B7EAA}" srcOrd="5" destOrd="0" presId="urn:microsoft.com/office/officeart/2008/layout/LinedList"/>
    <dgm:cxn modelId="{0EB0D054-D7C2-459D-BDA1-8BEC7486F38F}" type="presParOf" srcId="{E3993C8C-7ED9-40CC-A413-9F18FA8B7EAA}" destId="{49757B5F-93C4-4733-87A1-A0669C6D4E07}" srcOrd="0" destOrd="0" presId="urn:microsoft.com/office/officeart/2008/layout/LinedList"/>
    <dgm:cxn modelId="{CA5CA48F-9431-4C99-8D2F-8E6A2B7D0B9F}" type="presParOf" srcId="{E3993C8C-7ED9-40CC-A413-9F18FA8B7EAA}" destId="{6150C2EC-0684-4C24-95DE-16B14F5F9C69}" srcOrd="1" destOrd="0" presId="urn:microsoft.com/office/officeart/2008/layout/LinedList"/>
    <dgm:cxn modelId="{9567F4FB-8A5E-4FE3-9837-A61400296F50}" type="presParOf" srcId="{CB7C1FE8-4CFB-4B6F-A488-FFE650B09007}" destId="{D31D2886-B048-4EE8-8561-135F93267CA0}" srcOrd="6" destOrd="0" presId="urn:microsoft.com/office/officeart/2008/layout/LinedList"/>
    <dgm:cxn modelId="{87B32B41-D308-47F6-AE9C-67AE7CD2ABEE}" type="presParOf" srcId="{CB7C1FE8-4CFB-4B6F-A488-FFE650B09007}" destId="{A2AEAF35-DA57-4FC0-94DA-4ABA685E0F5C}" srcOrd="7" destOrd="0" presId="urn:microsoft.com/office/officeart/2008/layout/LinedList"/>
    <dgm:cxn modelId="{A9B32A10-6674-4055-88E4-F5ADD886EE8F}" type="presParOf" srcId="{A2AEAF35-DA57-4FC0-94DA-4ABA685E0F5C}" destId="{B0097FEB-F9E7-4C0C-9294-9CFC230F33DF}" srcOrd="0" destOrd="0" presId="urn:microsoft.com/office/officeart/2008/layout/LinedList"/>
    <dgm:cxn modelId="{26DDDAF8-36B0-43D1-8368-AD89E6C352BC}" type="presParOf" srcId="{A2AEAF35-DA57-4FC0-94DA-4ABA685E0F5C}" destId="{43D753B9-904F-41E6-A874-73A2A86541DD}" srcOrd="1" destOrd="0" presId="urn:microsoft.com/office/officeart/2008/layout/LinedList"/>
    <dgm:cxn modelId="{A831E1F7-FF45-4641-95ED-966E2901DC21}" type="presParOf" srcId="{CB7C1FE8-4CFB-4B6F-A488-FFE650B09007}" destId="{C0A02B3A-6C8E-4479-A459-A8765891F50D}" srcOrd="8" destOrd="0" presId="urn:microsoft.com/office/officeart/2008/layout/LinedList"/>
    <dgm:cxn modelId="{14EC16DB-9565-4833-9BAC-E2D1DB8B5AEC}" type="presParOf" srcId="{CB7C1FE8-4CFB-4B6F-A488-FFE650B09007}" destId="{51DD23AE-8D26-49A4-A17C-547611722997}" srcOrd="9" destOrd="0" presId="urn:microsoft.com/office/officeart/2008/layout/LinedList"/>
    <dgm:cxn modelId="{84BA278E-945B-4AAD-9200-D676F6DEB768}" type="presParOf" srcId="{51DD23AE-8D26-49A4-A17C-547611722997}" destId="{47533CAB-F8B3-49E0-85A9-481F846F4055}" srcOrd="0" destOrd="0" presId="urn:microsoft.com/office/officeart/2008/layout/LinedList"/>
    <dgm:cxn modelId="{8E18F846-7F2F-45ED-B600-EA318A63FE67}" type="presParOf" srcId="{51DD23AE-8D26-49A4-A17C-547611722997}" destId="{99C1B847-2E5C-418D-B9C3-DF4D38530A6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75B566-0DE7-4863-A65F-636711520BB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9F3CB0D-FBD3-430F-824D-380CAC4383A1}">
      <dgm:prSet custT="1"/>
      <dgm:spPr/>
      <dgm:t>
        <a:bodyPr/>
        <a:lstStyle/>
        <a:p>
          <a:r>
            <a:rPr lang="en-US" sz="3200" dirty="0"/>
            <a:t>Here is what I feel and why</a:t>
          </a:r>
        </a:p>
      </dgm:t>
    </dgm:pt>
    <dgm:pt modelId="{41C25A92-B48B-4B09-AF59-9D6796EA86A1}" type="parTrans" cxnId="{298CFA12-8943-43F4-A6F2-CEB2B6292C70}">
      <dgm:prSet/>
      <dgm:spPr/>
      <dgm:t>
        <a:bodyPr/>
        <a:lstStyle/>
        <a:p>
          <a:endParaRPr lang="en-US" sz="3200"/>
        </a:p>
      </dgm:t>
    </dgm:pt>
    <dgm:pt modelId="{A886750F-F18C-4D43-B176-39BCC4D6BECB}" type="sibTrans" cxnId="{298CFA12-8943-43F4-A6F2-CEB2B6292C70}">
      <dgm:prSet/>
      <dgm:spPr/>
      <dgm:t>
        <a:bodyPr/>
        <a:lstStyle/>
        <a:p>
          <a:endParaRPr lang="en-US" sz="3200"/>
        </a:p>
      </dgm:t>
    </dgm:pt>
    <dgm:pt modelId="{8254E6D0-0834-4AA6-8B03-3D8AB186175F}">
      <dgm:prSet custT="1"/>
      <dgm:spPr/>
      <dgm:t>
        <a:bodyPr/>
        <a:lstStyle/>
        <a:p>
          <a:r>
            <a:rPr lang="en-US" sz="3200" dirty="0"/>
            <a:t>Here is what I want to happen next</a:t>
          </a:r>
        </a:p>
      </dgm:t>
    </dgm:pt>
    <dgm:pt modelId="{D1E52689-04B4-4A19-AED3-99C041FAC177}" type="parTrans" cxnId="{5401D1DC-7F61-4CB7-B08A-B8E1ACEC17F8}">
      <dgm:prSet/>
      <dgm:spPr/>
      <dgm:t>
        <a:bodyPr/>
        <a:lstStyle/>
        <a:p>
          <a:endParaRPr lang="en-US" sz="3200"/>
        </a:p>
      </dgm:t>
    </dgm:pt>
    <dgm:pt modelId="{B9807D4C-5CA8-4637-BA04-CD91F238C366}" type="sibTrans" cxnId="{5401D1DC-7F61-4CB7-B08A-B8E1ACEC17F8}">
      <dgm:prSet/>
      <dgm:spPr/>
      <dgm:t>
        <a:bodyPr/>
        <a:lstStyle/>
        <a:p>
          <a:endParaRPr lang="en-US" sz="3200"/>
        </a:p>
      </dgm:t>
    </dgm:pt>
    <dgm:pt modelId="{E4AD016B-4885-405C-BAF2-B1A79059FA3E}">
      <dgm:prSet custT="1"/>
      <dgm:spPr/>
      <dgm:t>
        <a:bodyPr/>
        <a:lstStyle/>
        <a:p>
          <a:r>
            <a:rPr lang="en-US" sz="3200" dirty="0"/>
            <a:t>Here is what I need from you right now</a:t>
          </a:r>
        </a:p>
      </dgm:t>
    </dgm:pt>
    <dgm:pt modelId="{FC8240E4-285F-4E31-BA70-EB7D4715F1F9}" type="parTrans" cxnId="{F9A897E3-82D5-472E-8CC6-7649A8DDD528}">
      <dgm:prSet/>
      <dgm:spPr/>
      <dgm:t>
        <a:bodyPr/>
        <a:lstStyle/>
        <a:p>
          <a:endParaRPr lang="en-US" sz="3200"/>
        </a:p>
      </dgm:t>
    </dgm:pt>
    <dgm:pt modelId="{1637C975-6C84-44CC-9F7E-88A3C5E1C07F}" type="sibTrans" cxnId="{F9A897E3-82D5-472E-8CC6-7649A8DDD528}">
      <dgm:prSet/>
      <dgm:spPr/>
      <dgm:t>
        <a:bodyPr/>
        <a:lstStyle/>
        <a:p>
          <a:endParaRPr lang="en-US" sz="3200"/>
        </a:p>
      </dgm:t>
    </dgm:pt>
    <dgm:pt modelId="{7435B293-02ED-450B-A532-57E307E6A6BC}" type="pres">
      <dgm:prSet presAssocID="{D675B566-0DE7-4863-A65F-636711520BB8}" presName="vert0" presStyleCnt="0">
        <dgm:presLayoutVars>
          <dgm:dir/>
          <dgm:animOne val="branch"/>
          <dgm:animLvl val="lvl"/>
        </dgm:presLayoutVars>
      </dgm:prSet>
      <dgm:spPr/>
    </dgm:pt>
    <dgm:pt modelId="{C67D441C-FC8D-4180-B1B1-1B0519EE68E0}" type="pres">
      <dgm:prSet presAssocID="{49F3CB0D-FBD3-430F-824D-380CAC4383A1}" presName="thickLine" presStyleLbl="alignNode1" presStyleIdx="0" presStyleCnt="3"/>
      <dgm:spPr/>
    </dgm:pt>
    <dgm:pt modelId="{37DFEA1A-B50C-4813-B14C-D5F5BA1F3833}" type="pres">
      <dgm:prSet presAssocID="{49F3CB0D-FBD3-430F-824D-380CAC4383A1}" presName="horz1" presStyleCnt="0"/>
      <dgm:spPr/>
    </dgm:pt>
    <dgm:pt modelId="{004B47C0-6449-4001-B0FB-669FC5EE6A0A}" type="pres">
      <dgm:prSet presAssocID="{49F3CB0D-FBD3-430F-824D-380CAC4383A1}" presName="tx1" presStyleLbl="revTx" presStyleIdx="0" presStyleCnt="3"/>
      <dgm:spPr/>
    </dgm:pt>
    <dgm:pt modelId="{D8EC4E84-9876-4C5C-A8A7-DFA593677522}" type="pres">
      <dgm:prSet presAssocID="{49F3CB0D-FBD3-430F-824D-380CAC4383A1}" presName="vert1" presStyleCnt="0"/>
      <dgm:spPr/>
    </dgm:pt>
    <dgm:pt modelId="{35C130A7-FE2C-4C3B-B319-FC7CB7F15212}" type="pres">
      <dgm:prSet presAssocID="{8254E6D0-0834-4AA6-8B03-3D8AB186175F}" presName="thickLine" presStyleLbl="alignNode1" presStyleIdx="1" presStyleCnt="3"/>
      <dgm:spPr/>
    </dgm:pt>
    <dgm:pt modelId="{922F128B-E06F-478E-B632-83717961C8BD}" type="pres">
      <dgm:prSet presAssocID="{8254E6D0-0834-4AA6-8B03-3D8AB186175F}" presName="horz1" presStyleCnt="0"/>
      <dgm:spPr/>
    </dgm:pt>
    <dgm:pt modelId="{55230296-B2E4-44B6-B068-0B5C36D72CC6}" type="pres">
      <dgm:prSet presAssocID="{8254E6D0-0834-4AA6-8B03-3D8AB186175F}" presName="tx1" presStyleLbl="revTx" presStyleIdx="1" presStyleCnt="3"/>
      <dgm:spPr/>
    </dgm:pt>
    <dgm:pt modelId="{D9B30708-EE9C-4463-81F6-CDD95589D18B}" type="pres">
      <dgm:prSet presAssocID="{8254E6D0-0834-4AA6-8B03-3D8AB186175F}" presName="vert1" presStyleCnt="0"/>
      <dgm:spPr/>
    </dgm:pt>
    <dgm:pt modelId="{94D70C7B-77EA-40AF-80D2-366276825290}" type="pres">
      <dgm:prSet presAssocID="{E4AD016B-4885-405C-BAF2-B1A79059FA3E}" presName="thickLine" presStyleLbl="alignNode1" presStyleIdx="2" presStyleCnt="3"/>
      <dgm:spPr/>
    </dgm:pt>
    <dgm:pt modelId="{BA889EFA-CD7A-4686-A8DC-E952C7D41BA9}" type="pres">
      <dgm:prSet presAssocID="{E4AD016B-4885-405C-BAF2-B1A79059FA3E}" presName="horz1" presStyleCnt="0"/>
      <dgm:spPr/>
    </dgm:pt>
    <dgm:pt modelId="{D829C9B2-AEBE-4BBD-8A68-03767F7484D5}" type="pres">
      <dgm:prSet presAssocID="{E4AD016B-4885-405C-BAF2-B1A79059FA3E}" presName="tx1" presStyleLbl="revTx" presStyleIdx="2" presStyleCnt="3"/>
      <dgm:spPr/>
    </dgm:pt>
    <dgm:pt modelId="{33B17BFC-19D9-4742-A8FD-2A1C3E8EDF16}" type="pres">
      <dgm:prSet presAssocID="{E4AD016B-4885-405C-BAF2-B1A79059FA3E}" presName="vert1" presStyleCnt="0"/>
      <dgm:spPr/>
    </dgm:pt>
  </dgm:ptLst>
  <dgm:cxnLst>
    <dgm:cxn modelId="{298CFA12-8943-43F4-A6F2-CEB2B6292C70}" srcId="{D675B566-0DE7-4863-A65F-636711520BB8}" destId="{49F3CB0D-FBD3-430F-824D-380CAC4383A1}" srcOrd="0" destOrd="0" parTransId="{41C25A92-B48B-4B09-AF59-9D6796EA86A1}" sibTransId="{A886750F-F18C-4D43-B176-39BCC4D6BECB}"/>
    <dgm:cxn modelId="{E5D1CB73-B672-4D73-BABD-0ACD375FADCA}" type="presOf" srcId="{E4AD016B-4885-405C-BAF2-B1A79059FA3E}" destId="{D829C9B2-AEBE-4BBD-8A68-03767F7484D5}" srcOrd="0" destOrd="0" presId="urn:microsoft.com/office/officeart/2008/layout/LinedList"/>
    <dgm:cxn modelId="{0E2C6C7E-A828-473E-94CC-1B0678CB5BC3}" type="presOf" srcId="{8254E6D0-0834-4AA6-8B03-3D8AB186175F}" destId="{55230296-B2E4-44B6-B068-0B5C36D72CC6}" srcOrd="0" destOrd="0" presId="urn:microsoft.com/office/officeart/2008/layout/LinedList"/>
    <dgm:cxn modelId="{AD049CA5-C32A-41B3-B00E-81EB244544BA}" type="presOf" srcId="{D675B566-0DE7-4863-A65F-636711520BB8}" destId="{7435B293-02ED-450B-A532-57E307E6A6BC}" srcOrd="0" destOrd="0" presId="urn:microsoft.com/office/officeart/2008/layout/LinedList"/>
    <dgm:cxn modelId="{C1D2B6DA-EF23-4018-9E88-1C8F0104FBAB}" type="presOf" srcId="{49F3CB0D-FBD3-430F-824D-380CAC4383A1}" destId="{004B47C0-6449-4001-B0FB-669FC5EE6A0A}" srcOrd="0" destOrd="0" presId="urn:microsoft.com/office/officeart/2008/layout/LinedList"/>
    <dgm:cxn modelId="{5401D1DC-7F61-4CB7-B08A-B8E1ACEC17F8}" srcId="{D675B566-0DE7-4863-A65F-636711520BB8}" destId="{8254E6D0-0834-4AA6-8B03-3D8AB186175F}" srcOrd="1" destOrd="0" parTransId="{D1E52689-04B4-4A19-AED3-99C041FAC177}" sibTransId="{B9807D4C-5CA8-4637-BA04-CD91F238C366}"/>
    <dgm:cxn modelId="{F9A897E3-82D5-472E-8CC6-7649A8DDD528}" srcId="{D675B566-0DE7-4863-A65F-636711520BB8}" destId="{E4AD016B-4885-405C-BAF2-B1A79059FA3E}" srcOrd="2" destOrd="0" parTransId="{FC8240E4-285F-4E31-BA70-EB7D4715F1F9}" sibTransId="{1637C975-6C84-44CC-9F7E-88A3C5E1C07F}"/>
    <dgm:cxn modelId="{5EAA0C0E-0B03-4C72-B5E1-02B9C2BBEC67}" type="presParOf" srcId="{7435B293-02ED-450B-A532-57E307E6A6BC}" destId="{C67D441C-FC8D-4180-B1B1-1B0519EE68E0}" srcOrd="0" destOrd="0" presId="urn:microsoft.com/office/officeart/2008/layout/LinedList"/>
    <dgm:cxn modelId="{BF287F73-E7DB-48DB-AE27-D3F1203121F4}" type="presParOf" srcId="{7435B293-02ED-450B-A532-57E307E6A6BC}" destId="{37DFEA1A-B50C-4813-B14C-D5F5BA1F3833}" srcOrd="1" destOrd="0" presId="urn:microsoft.com/office/officeart/2008/layout/LinedList"/>
    <dgm:cxn modelId="{0F9E539C-4772-4709-825C-1C76148A47DC}" type="presParOf" srcId="{37DFEA1A-B50C-4813-B14C-D5F5BA1F3833}" destId="{004B47C0-6449-4001-B0FB-669FC5EE6A0A}" srcOrd="0" destOrd="0" presId="urn:microsoft.com/office/officeart/2008/layout/LinedList"/>
    <dgm:cxn modelId="{1031015B-867B-4B4E-BB97-D54670F940FC}" type="presParOf" srcId="{37DFEA1A-B50C-4813-B14C-D5F5BA1F3833}" destId="{D8EC4E84-9876-4C5C-A8A7-DFA593677522}" srcOrd="1" destOrd="0" presId="urn:microsoft.com/office/officeart/2008/layout/LinedList"/>
    <dgm:cxn modelId="{0DF10C19-6D37-4CF1-84CB-C067859380AB}" type="presParOf" srcId="{7435B293-02ED-450B-A532-57E307E6A6BC}" destId="{35C130A7-FE2C-4C3B-B319-FC7CB7F15212}" srcOrd="2" destOrd="0" presId="urn:microsoft.com/office/officeart/2008/layout/LinedList"/>
    <dgm:cxn modelId="{5A280F53-CA27-4A2E-83C0-F1DEC1903FBD}" type="presParOf" srcId="{7435B293-02ED-450B-A532-57E307E6A6BC}" destId="{922F128B-E06F-478E-B632-83717961C8BD}" srcOrd="3" destOrd="0" presId="urn:microsoft.com/office/officeart/2008/layout/LinedList"/>
    <dgm:cxn modelId="{D929819B-D76D-4498-A526-ED7356F82E2A}" type="presParOf" srcId="{922F128B-E06F-478E-B632-83717961C8BD}" destId="{55230296-B2E4-44B6-B068-0B5C36D72CC6}" srcOrd="0" destOrd="0" presId="urn:microsoft.com/office/officeart/2008/layout/LinedList"/>
    <dgm:cxn modelId="{2CF0738B-DADC-447D-8EB7-E48F001E54EA}" type="presParOf" srcId="{922F128B-E06F-478E-B632-83717961C8BD}" destId="{D9B30708-EE9C-4463-81F6-CDD95589D18B}" srcOrd="1" destOrd="0" presId="urn:microsoft.com/office/officeart/2008/layout/LinedList"/>
    <dgm:cxn modelId="{4368CED7-92D9-4941-B09F-2D10A02DF255}" type="presParOf" srcId="{7435B293-02ED-450B-A532-57E307E6A6BC}" destId="{94D70C7B-77EA-40AF-80D2-366276825290}" srcOrd="4" destOrd="0" presId="urn:microsoft.com/office/officeart/2008/layout/LinedList"/>
    <dgm:cxn modelId="{9E078925-9CA2-4C10-8074-B8830ACBDC6B}" type="presParOf" srcId="{7435B293-02ED-450B-A532-57E307E6A6BC}" destId="{BA889EFA-CD7A-4686-A8DC-E952C7D41BA9}" srcOrd="5" destOrd="0" presId="urn:microsoft.com/office/officeart/2008/layout/LinedList"/>
    <dgm:cxn modelId="{0B9B30AB-E0FD-42CF-ABCB-093E24AD9922}" type="presParOf" srcId="{BA889EFA-CD7A-4686-A8DC-E952C7D41BA9}" destId="{D829C9B2-AEBE-4BBD-8A68-03767F7484D5}" srcOrd="0" destOrd="0" presId="urn:microsoft.com/office/officeart/2008/layout/LinedList"/>
    <dgm:cxn modelId="{4C9CE29C-85D5-4466-A58C-F9E33B32F82D}" type="presParOf" srcId="{BA889EFA-CD7A-4686-A8DC-E952C7D41BA9}" destId="{33B17BFC-19D9-4742-A8FD-2A1C3E8EDF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75B566-0DE7-4863-A65F-636711520BB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9F3CB0D-FBD3-430F-824D-380CAC4383A1}">
      <dgm:prSet custT="1"/>
      <dgm:spPr/>
      <dgm:t>
        <a:bodyPr/>
        <a:lstStyle/>
        <a:p>
          <a:r>
            <a:rPr lang="en-US" sz="3200" b="0" dirty="0"/>
            <a:t>Select a Core Element you want to work on in the next month.</a:t>
          </a:r>
        </a:p>
      </dgm:t>
    </dgm:pt>
    <dgm:pt modelId="{41C25A92-B48B-4B09-AF59-9D6796EA86A1}" type="parTrans" cxnId="{298CFA12-8943-43F4-A6F2-CEB2B6292C70}">
      <dgm:prSet/>
      <dgm:spPr/>
      <dgm:t>
        <a:bodyPr/>
        <a:lstStyle/>
        <a:p>
          <a:endParaRPr lang="en-US"/>
        </a:p>
      </dgm:t>
    </dgm:pt>
    <dgm:pt modelId="{A886750F-F18C-4D43-B176-39BCC4D6BECB}" type="sibTrans" cxnId="{298CFA12-8943-43F4-A6F2-CEB2B6292C70}">
      <dgm:prSet/>
      <dgm:spPr/>
      <dgm:t>
        <a:bodyPr/>
        <a:lstStyle/>
        <a:p>
          <a:endParaRPr lang="en-US"/>
        </a:p>
      </dgm:t>
    </dgm:pt>
    <dgm:pt modelId="{8254E6D0-0834-4AA6-8B03-3D8AB186175F}">
      <dgm:prSet custT="1"/>
      <dgm:spPr/>
      <dgm:t>
        <a:bodyPr/>
        <a:lstStyle/>
        <a:p>
          <a:r>
            <a:rPr lang="en-US" sz="3200" b="0" dirty="0"/>
            <a:t>Pick a strategy or 2 you can commit to practicing over the next month.</a:t>
          </a:r>
        </a:p>
      </dgm:t>
    </dgm:pt>
    <dgm:pt modelId="{D1E52689-04B4-4A19-AED3-99C041FAC177}" type="parTrans" cxnId="{5401D1DC-7F61-4CB7-B08A-B8E1ACEC17F8}">
      <dgm:prSet/>
      <dgm:spPr/>
      <dgm:t>
        <a:bodyPr/>
        <a:lstStyle/>
        <a:p>
          <a:endParaRPr lang="en-US"/>
        </a:p>
      </dgm:t>
    </dgm:pt>
    <dgm:pt modelId="{B9807D4C-5CA8-4637-BA04-CD91F238C366}" type="sibTrans" cxnId="{5401D1DC-7F61-4CB7-B08A-B8E1ACEC17F8}">
      <dgm:prSet/>
      <dgm:spPr/>
      <dgm:t>
        <a:bodyPr/>
        <a:lstStyle/>
        <a:p>
          <a:endParaRPr lang="en-US"/>
        </a:p>
      </dgm:t>
    </dgm:pt>
    <dgm:pt modelId="{E4AD016B-4885-405C-BAF2-B1A79059FA3E}">
      <dgm:prSet custT="1"/>
      <dgm:spPr/>
      <dgm:t>
        <a:bodyPr/>
        <a:lstStyle/>
        <a:p>
          <a:r>
            <a:rPr lang="en-US" sz="3200" b="0" dirty="0"/>
            <a:t>Think of someone you work with that excels in the skill you are wanting to work on and set a date to meet.</a:t>
          </a:r>
        </a:p>
      </dgm:t>
    </dgm:pt>
    <dgm:pt modelId="{FC8240E4-285F-4E31-BA70-EB7D4715F1F9}" type="parTrans" cxnId="{F9A897E3-82D5-472E-8CC6-7649A8DDD528}">
      <dgm:prSet/>
      <dgm:spPr/>
      <dgm:t>
        <a:bodyPr/>
        <a:lstStyle/>
        <a:p>
          <a:endParaRPr lang="en-US"/>
        </a:p>
      </dgm:t>
    </dgm:pt>
    <dgm:pt modelId="{1637C975-6C84-44CC-9F7E-88A3C5E1C07F}" type="sibTrans" cxnId="{F9A897E3-82D5-472E-8CC6-7649A8DDD528}">
      <dgm:prSet/>
      <dgm:spPr/>
      <dgm:t>
        <a:bodyPr/>
        <a:lstStyle/>
        <a:p>
          <a:endParaRPr lang="en-US"/>
        </a:p>
      </dgm:t>
    </dgm:pt>
    <dgm:pt modelId="{7435B293-02ED-450B-A532-57E307E6A6BC}" type="pres">
      <dgm:prSet presAssocID="{D675B566-0DE7-4863-A65F-636711520BB8}" presName="vert0" presStyleCnt="0">
        <dgm:presLayoutVars>
          <dgm:dir/>
          <dgm:animOne val="branch"/>
          <dgm:animLvl val="lvl"/>
        </dgm:presLayoutVars>
      </dgm:prSet>
      <dgm:spPr/>
    </dgm:pt>
    <dgm:pt modelId="{C67D441C-FC8D-4180-B1B1-1B0519EE68E0}" type="pres">
      <dgm:prSet presAssocID="{49F3CB0D-FBD3-430F-824D-380CAC4383A1}" presName="thickLine" presStyleLbl="alignNode1" presStyleIdx="0" presStyleCnt="3"/>
      <dgm:spPr/>
    </dgm:pt>
    <dgm:pt modelId="{37DFEA1A-B50C-4813-B14C-D5F5BA1F3833}" type="pres">
      <dgm:prSet presAssocID="{49F3CB0D-FBD3-430F-824D-380CAC4383A1}" presName="horz1" presStyleCnt="0"/>
      <dgm:spPr/>
    </dgm:pt>
    <dgm:pt modelId="{004B47C0-6449-4001-B0FB-669FC5EE6A0A}" type="pres">
      <dgm:prSet presAssocID="{49F3CB0D-FBD3-430F-824D-380CAC4383A1}" presName="tx1" presStyleLbl="revTx" presStyleIdx="0" presStyleCnt="3"/>
      <dgm:spPr/>
    </dgm:pt>
    <dgm:pt modelId="{D8EC4E84-9876-4C5C-A8A7-DFA593677522}" type="pres">
      <dgm:prSet presAssocID="{49F3CB0D-FBD3-430F-824D-380CAC4383A1}" presName="vert1" presStyleCnt="0"/>
      <dgm:spPr/>
    </dgm:pt>
    <dgm:pt modelId="{35C130A7-FE2C-4C3B-B319-FC7CB7F15212}" type="pres">
      <dgm:prSet presAssocID="{8254E6D0-0834-4AA6-8B03-3D8AB186175F}" presName="thickLine" presStyleLbl="alignNode1" presStyleIdx="1" presStyleCnt="3"/>
      <dgm:spPr/>
    </dgm:pt>
    <dgm:pt modelId="{922F128B-E06F-478E-B632-83717961C8BD}" type="pres">
      <dgm:prSet presAssocID="{8254E6D0-0834-4AA6-8B03-3D8AB186175F}" presName="horz1" presStyleCnt="0"/>
      <dgm:spPr/>
    </dgm:pt>
    <dgm:pt modelId="{55230296-B2E4-44B6-B068-0B5C36D72CC6}" type="pres">
      <dgm:prSet presAssocID="{8254E6D0-0834-4AA6-8B03-3D8AB186175F}" presName="tx1" presStyleLbl="revTx" presStyleIdx="1" presStyleCnt="3"/>
      <dgm:spPr/>
    </dgm:pt>
    <dgm:pt modelId="{D9B30708-EE9C-4463-81F6-CDD95589D18B}" type="pres">
      <dgm:prSet presAssocID="{8254E6D0-0834-4AA6-8B03-3D8AB186175F}" presName="vert1" presStyleCnt="0"/>
      <dgm:spPr/>
    </dgm:pt>
    <dgm:pt modelId="{94D70C7B-77EA-40AF-80D2-366276825290}" type="pres">
      <dgm:prSet presAssocID="{E4AD016B-4885-405C-BAF2-B1A79059FA3E}" presName="thickLine" presStyleLbl="alignNode1" presStyleIdx="2" presStyleCnt="3"/>
      <dgm:spPr/>
    </dgm:pt>
    <dgm:pt modelId="{BA889EFA-CD7A-4686-A8DC-E952C7D41BA9}" type="pres">
      <dgm:prSet presAssocID="{E4AD016B-4885-405C-BAF2-B1A79059FA3E}" presName="horz1" presStyleCnt="0"/>
      <dgm:spPr/>
    </dgm:pt>
    <dgm:pt modelId="{D829C9B2-AEBE-4BBD-8A68-03767F7484D5}" type="pres">
      <dgm:prSet presAssocID="{E4AD016B-4885-405C-BAF2-B1A79059FA3E}" presName="tx1" presStyleLbl="revTx" presStyleIdx="2" presStyleCnt="3" custScaleY="132518"/>
      <dgm:spPr/>
    </dgm:pt>
    <dgm:pt modelId="{33B17BFC-19D9-4742-A8FD-2A1C3E8EDF16}" type="pres">
      <dgm:prSet presAssocID="{E4AD016B-4885-405C-BAF2-B1A79059FA3E}" presName="vert1" presStyleCnt="0"/>
      <dgm:spPr/>
    </dgm:pt>
  </dgm:ptLst>
  <dgm:cxnLst>
    <dgm:cxn modelId="{298CFA12-8943-43F4-A6F2-CEB2B6292C70}" srcId="{D675B566-0DE7-4863-A65F-636711520BB8}" destId="{49F3CB0D-FBD3-430F-824D-380CAC4383A1}" srcOrd="0" destOrd="0" parTransId="{41C25A92-B48B-4B09-AF59-9D6796EA86A1}" sibTransId="{A886750F-F18C-4D43-B176-39BCC4D6BECB}"/>
    <dgm:cxn modelId="{E5D1CB73-B672-4D73-BABD-0ACD375FADCA}" type="presOf" srcId="{E4AD016B-4885-405C-BAF2-B1A79059FA3E}" destId="{D829C9B2-AEBE-4BBD-8A68-03767F7484D5}" srcOrd="0" destOrd="0" presId="urn:microsoft.com/office/officeart/2008/layout/LinedList"/>
    <dgm:cxn modelId="{0E2C6C7E-A828-473E-94CC-1B0678CB5BC3}" type="presOf" srcId="{8254E6D0-0834-4AA6-8B03-3D8AB186175F}" destId="{55230296-B2E4-44B6-B068-0B5C36D72CC6}" srcOrd="0" destOrd="0" presId="urn:microsoft.com/office/officeart/2008/layout/LinedList"/>
    <dgm:cxn modelId="{AD049CA5-C32A-41B3-B00E-81EB244544BA}" type="presOf" srcId="{D675B566-0DE7-4863-A65F-636711520BB8}" destId="{7435B293-02ED-450B-A532-57E307E6A6BC}" srcOrd="0" destOrd="0" presId="urn:microsoft.com/office/officeart/2008/layout/LinedList"/>
    <dgm:cxn modelId="{C1D2B6DA-EF23-4018-9E88-1C8F0104FBAB}" type="presOf" srcId="{49F3CB0D-FBD3-430F-824D-380CAC4383A1}" destId="{004B47C0-6449-4001-B0FB-669FC5EE6A0A}" srcOrd="0" destOrd="0" presId="urn:microsoft.com/office/officeart/2008/layout/LinedList"/>
    <dgm:cxn modelId="{5401D1DC-7F61-4CB7-B08A-B8E1ACEC17F8}" srcId="{D675B566-0DE7-4863-A65F-636711520BB8}" destId="{8254E6D0-0834-4AA6-8B03-3D8AB186175F}" srcOrd="1" destOrd="0" parTransId="{D1E52689-04B4-4A19-AED3-99C041FAC177}" sibTransId="{B9807D4C-5CA8-4637-BA04-CD91F238C366}"/>
    <dgm:cxn modelId="{F9A897E3-82D5-472E-8CC6-7649A8DDD528}" srcId="{D675B566-0DE7-4863-A65F-636711520BB8}" destId="{E4AD016B-4885-405C-BAF2-B1A79059FA3E}" srcOrd="2" destOrd="0" parTransId="{FC8240E4-285F-4E31-BA70-EB7D4715F1F9}" sibTransId="{1637C975-6C84-44CC-9F7E-88A3C5E1C07F}"/>
    <dgm:cxn modelId="{5EAA0C0E-0B03-4C72-B5E1-02B9C2BBEC67}" type="presParOf" srcId="{7435B293-02ED-450B-A532-57E307E6A6BC}" destId="{C67D441C-FC8D-4180-B1B1-1B0519EE68E0}" srcOrd="0" destOrd="0" presId="urn:microsoft.com/office/officeart/2008/layout/LinedList"/>
    <dgm:cxn modelId="{BF287F73-E7DB-48DB-AE27-D3F1203121F4}" type="presParOf" srcId="{7435B293-02ED-450B-A532-57E307E6A6BC}" destId="{37DFEA1A-B50C-4813-B14C-D5F5BA1F3833}" srcOrd="1" destOrd="0" presId="urn:microsoft.com/office/officeart/2008/layout/LinedList"/>
    <dgm:cxn modelId="{0F9E539C-4772-4709-825C-1C76148A47DC}" type="presParOf" srcId="{37DFEA1A-B50C-4813-B14C-D5F5BA1F3833}" destId="{004B47C0-6449-4001-B0FB-669FC5EE6A0A}" srcOrd="0" destOrd="0" presId="urn:microsoft.com/office/officeart/2008/layout/LinedList"/>
    <dgm:cxn modelId="{1031015B-867B-4B4E-BB97-D54670F940FC}" type="presParOf" srcId="{37DFEA1A-B50C-4813-B14C-D5F5BA1F3833}" destId="{D8EC4E84-9876-4C5C-A8A7-DFA593677522}" srcOrd="1" destOrd="0" presId="urn:microsoft.com/office/officeart/2008/layout/LinedList"/>
    <dgm:cxn modelId="{0DF10C19-6D37-4CF1-84CB-C067859380AB}" type="presParOf" srcId="{7435B293-02ED-450B-A532-57E307E6A6BC}" destId="{35C130A7-FE2C-4C3B-B319-FC7CB7F15212}" srcOrd="2" destOrd="0" presId="urn:microsoft.com/office/officeart/2008/layout/LinedList"/>
    <dgm:cxn modelId="{5A280F53-CA27-4A2E-83C0-F1DEC1903FBD}" type="presParOf" srcId="{7435B293-02ED-450B-A532-57E307E6A6BC}" destId="{922F128B-E06F-478E-B632-83717961C8BD}" srcOrd="3" destOrd="0" presId="urn:microsoft.com/office/officeart/2008/layout/LinedList"/>
    <dgm:cxn modelId="{D929819B-D76D-4498-A526-ED7356F82E2A}" type="presParOf" srcId="{922F128B-E06F-478E-B632-83717961C8BD}" destId="{55230296-B2E4-44B6-B068-0B5C36D72CC6}" srcOrd="0" destOrd="0" presId="urn:microsoft.com/office/officeart/2008/layout/LinedList"/>
    <dgm:cxn modelId="{2CF0738B-DADC-447D-8EB7-E48F001E54EA}" type="presParOf" srcId="{922F128B-E06F-478E-B632-83717961C8BD}" destId="{D9B30708-EE9C-4463-81F6-CDD95589D18B}" srcOrd="1" destOrd="0" presId="urn:microsoft.com/office/officeart/2008/layout/LinedList"/>
    <dgm:cxn modelId="{4368CED7-92D9-4941-B09F-2D10A02DF255}" type="presParOf" srcId="{7435B293-02ED-450B-A532-57E307E6A6BC}" destId="{94D70C7B-77EA-40AF-80D2-366276825290}" srcOrd="4" destOrd="0" presId="urn:microsoft.com/office/officeart/2008/layout/LinedList"/>
    <dgm:cxn modelId="{9E078925-9CA2-4C10-8074-B8830ACBDC6B}" type="presParOf" srcId="{7435B293-02ED-450B-A532-57E307E6A6BC}" destId="{BA889EFA-CD7A-4686-A8DC-E952C7D41BA9}" srcOrd="5" destOrd="0" presId="urn:microsoft.com/office/officeart/2008/layout/LinedList"/>
    <dgm:cxn modelId="{0B9B30AB-E0FD-42CF-ABCB-093E24AD9922}" type="presParOf" srcId="{BA889EFA-CD7A-4686-A8DC-E952C7D41BA9}" destId="{D829C9B2-AEBE-4BBD-8A68-03767F7484D5}" srcOrd="0" destOrd="0" presId="urn:microsoft.com/office/officeart/2008/layout/LinedList"/>
    <dgm:cxn modelId="{4C9CE29C-85D5-4466-A58C-F9E33B32F82D}" type="presParOf" srcId="{BA889EFA-CD7A-4686-A8DC-E952C7D41BA9}" destId="{33B17BFC-19D9-4742-A8FD-2A1C3E8EDF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D441C-FC8D-4180-B1B1-1B0519EE68E0}">
      <dsp:nvSpPr>
        <dsp:cNvPr id="0" name=""/>
        <dsp:cNvSpPr/>
      </dsp:nvSpPr>
      <dsp:spPr>
        <a:xfrm>
          <a:off x="0" y="2437"/>
          <a:ext cx="65686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B47C0-6449-4001-B0FB-669FC5EE6A0A}">
      <dsp:nvSpPr>
        <dsp:cNvPr id="0" name=""/>
        <dsp:cNvSpPr/>
      </dsp:nvSpPr>
      <dsp:spPr>
        <a:xfrm>
          <a:off x="0" y="2437"/>
          <a:ext cx="6568665" cy="166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Classic View</a:t>
          </a:r>
        </a:p>
      </dsp:txBody>
      <dsp:txXfrm>
        <a:off x="0" y="2437"/>
        <a:ext cx="6568665" cy="1662582"/>
      </dsp:txXfrm>
    </dsp:sp>
    <dsp:sp modelId="{35C130A7-FE2C-4C3B-B319-FC7CB7F15212}">
      <dsp:nvSpPr>
        <dsp:cNvPr id="0" name=""/>
        <dsp:cNvSpPr/>
      </dsp:nvSpPr>
      <dsp:spPr>
        <a:xfrm>
          <a:off x="0" y="1665020"/>
          <a:ext cx="65686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30296-B2E4-44B6-B068-0B5C36D72CC6}">
      <dsp:nvSpPr>
        <dsp:cNvPr id="0" name=""/>
        <dsp:cNvSpPr/>
      </dsp:nvSpPr>
      <dsp:spPr>
        <a:xfrm>
          <a:off x="0" y="1665020"/>
          <a:ext cx="6568665" cy="166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Basic Core Emotions</a:t>
          </a:r>
        </a:p>
      </dsp:txBody>
      <dsp:txXfrm>
        <a:off x="0" y="1665020"/>
        <a:ext cx="6568665" cy="1662582"/>
      </dsp:txXfrm>
    </dsp:sp>
    <dsp:sp modelId="{94D70C7B-77EA-40AF-80D2-366276825290}">
      <dsp:nvSpPr>
        <dsp:cNvPr id="0" name=""/>
        <dsp:cNvSpPr/>
      </dsp:nvSpPr>
      <dsp:spPr>
        <a:xfrm>
          <a:off x="0" y="3327603"/>
          <a:ext cx="65686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9C9B2-AEBE-4BBD-8A68-03767F7484D5}">
      <dsp:nvSpPr>
        <dsp:cNvPr id="0" name=""/>
        <dsp:cNvSpPr/>
      </dsp:nvSpPr>
      <dsp:spPr>
        <a:xfrm>
          <a:off x="0" y="3327603"/>
          <a:ext cx="6568665" cy="166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Theory of Constructed Emotions</a:t>
          </a:r>
        </a:p>
      </dsp:txBody>
      <dsp:txXfrm>
        <a:off x="0" y="3327603"/>
        <a:ext cx="6568665" cy="1662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8FCAD-74D3-456F-B4DC-EFA180214BA3}">
      <dsp:nvSpPr>
        <dsp:cNvPr id="0" name=""/>
        <dsp:cNvSpPr/>
      </dsp:nvSpPr>
      <dsp:spPr>
        <a:xfrm>
          <a:off x="0" y="609"/>
          <a:ext cx="59166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B1BE9-0C84-4856-94FB-47C1F950968B}">
      <dsp:nvSpPr>
        <dsp:cNvPr id="0" name=""/>
        <dsp:cNvSpPr/>
      </dsp:nvSpPr>
      <dsp:spPr>
        <a:xfrm>
          <a:off x="0" y="609"/>
          <a:ext cx="591660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R</a:t>
          </a:r>
          <a:r>
            <a:rPr lang="en-US" sz="3200" kern="1200" dirty="0"/>
            <a:t>ecognizing</a:t>
          </a:r>
        </a:p>
      </dsp:txBody>
      <dsp:txXfrm>
        <a:off x="0" y="609"/>
        <a:ext cx="5916603" cy="998281"/>
      </dsp:txXfrm>
    </dsp:sp>
    <dsp:sp modelId="{A78B3C5D-23C6-4AB1-8A48-FD92E038894E}">
      <dsp:nvSpPr>
        <dsp:cNvPr id="0" name=""/>
        <dsp:cNvSpPr/>
      </dsp:nvSpPr>
      <dsp:spPr>
        <a:xfrm>
          <a:off x="0" y="998890"/>
          <a:ext cx="59166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D622F-C021-4929-B5BC-03F51D19C5DF}">
      <dsp:nvSpPr>
        <dsp:cNvPr id="0" name=""/>
        <dsp:cNvSpPr/>
      </dsp:nvSpPr>
      <dsp:spPr>
        <a:xfrm>
          <a:off x="0" y="998890"/>
          <a:ext cx="591660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U</a:t>
          </a:r>
          <a:r>
            <a:rPr lang="en-US" sz="3200" kern="1200" dirty="0"/>
            <a:t>nderstanding</a:t>
          </a:r>
        </a:p>
      </dsp:txBody>
      <dsp:txXfrm>
        <a:off x="0" y="998890"/>
        <a:ext cx="5916603" cy="998281"/>
      </dsp:txXfrm>
    </dsp:sp>
    <dsp:sp modelId="{53553F4D-8A56-4103-8082-692F96444956}">
      <dsp:nvSpPr>
        <dsp:cNvPr id="0" name=""/>
        <dsp:cNvSpPr/>
      </dsp:nvSpPr>
      <dsp:spPr>
        <a:xfrm>
          <a:off x="0" y="1997171"/>
          <a:ext cx="59166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57B5F-93C4-4733-87A1-A0669C6D4E07}">
      <dsp:nvSpPr>
        <dsp:cNvPr id="0" name=""/>
        <dsp:cNvSpPr/>
      </dsp:nvSpPr>
      <dsp:spPr>
        <a:xfrm>
          <a:off x="0" y="1997171"/>
          <a:ext cx="591660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L</a:t>
          </a:r>
          <a:r>
            <a:rPr lang="en-US" sz="3200" kern="1200" dirty="0"/>
            <a:t>abeling</a:t>
          </a:r>
        </a:p>
      </dsp:txBody>
      <dsp:txXfrm>
        <a:off x="0" y="1997171"/>
        <a:ext cx="5916603" cy="998281"/>
      </dsp:txXfrm>
    </dsp:sp>
    <dsp:sp modelId="{D31D2886-B048-4EE8-8561-135F93267CA0}">
      <dsp:nvSpPr>
        <dsp:cNvPr id="0" name=""/>
        <dsp:cNvSpPr/>
      </dsp:nvSpPr>
      <dsp:spPr>
        <a:xfrm>
          <a:off x="0" y="2995452"/>
          <a:ext cx="59166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097FEB-F9E7-4C0C-9294-9CFC230F33DF}">
      <dsp:nvSpPr>
        <dsp:cNvPr id="0" name=""/>
        <dsp:cNvSpPr/>
      </dsp:nvSpPr>
      <dsp:spPr>
        <a:xfrm>
          <a:off x="0" y="2995452"/>
          <a:ext cx="591660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E</a:t>
          </a:r>
          <a:r>
            <a:rPr lang="en-US" sz="3200" kern="1200" dirty="0"/>
            <a:t>xpressing</a:t>
          </a:r>
        </a:p>
      </dsp:txBody>
      <dsp:txXfrm>
        <a:off x="0" y="2995452"/>
        <a:ext cx="5916603" cy="998281"/>
      </dsp:txXfrm>
    </dsp:sp>
    <dsp:sp modelId="{C0A02B3A-6C8E-4479-A459-A8765891F50D}">
      <dsp:nvSpPr>
        <dsp:cNvPr id="0" name=""/>
        <dsp:cNvSpPr/>
      </dsp:nvSpPr>
      <dsp:spPr>
        <a:xfrm>
          <a:off x="0" y="3993733"/>
          <a:ext cx="59166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533CAB-F8B3-49E0-85A9-481F846F4055}">
      <dsp:nvSpPr>
        <dsp:cNvPr id="0" name=""/>
        <dsp:cNvSpPr/>
      </dsp:nvSpPr>
      <dsp:spPr>
        <a:xfrm>
          <a:off x="0" y="3993733"/>
          <a:ext cx="591660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R</a:t>
          </a:r>
          <a:r>
            <a:rPr lang="en-US" sz="3200" kern="1200" dirty="0"/>
            <a:t>egulating</a:t>
          </a:r>
        </a:p>
      </dsp:txBody>
      <dsp:txXfrm>
        <a:off x="0" y="3993733"/>
        <a:ext cx="5916603" cy="998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D441C-FC8D-4180-B1B1-1B0519EE68E0}">
      <dsp:nvSpPr>
        <dsp:cNvPr id="0" name=""/>
        <dsp:cNvSpPr/>
      </dsp:nvSpPr>
      <dsp:spPr>
        <a:xfrm>
          <a:off x="0" y="2437"/>
          <a:ext cx="65686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B47C0-6449-4001-B0FB-669FC5EE6A0A}">
      <dsp:nvSpPr>
        <dsp:cNvPr id="0" name=""/>
        <dsp:cNvSpPr/>
      </dsp:nvSpPr>
      <dsp:spPr>
        <a:xfrm>
          <a:off x="0" y="2437"/>
          <a:ext cx="6568665" cy="166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Here is what I feel and why</a:t>
          </a:r>
        </a:p>
      </dsp:txBody>
      <dsp:txXfrm>
        <a:off x="0" y="2437"/>
        <a:ext cx="6568665" cy="1662582"/>
      </dsp:txXfrm>
    </dsp:sp>
    <dsp:sp modelId="{35C130A7-FE2C-4C3B-B319-FC7CB7F15212}">
      <dsp:nvSpPr>
        <dsp:cNvPr id="0" name=""/>
        <dsp:cNvSpPr/>
      </dsp:nvSpPr>
      <dsp:spPr>
        <a:xfrm>
          <a:off x="0" y="1665020"/>
          <a:ext cx="65686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30296-B2E4-44B6-B068-0B5C36D72CC6}">
      <dsp:nvSpPr>
        <dsp:cNvPr id="0" name=""/>
        <dsp:cNvSpPr/>
      </dsp:nvSpPr>
      <dsp:spPr>
        <a:xfrm>
          <a:off x="0" y="1665020"/>
          <a:ext cx="6568665" cy="166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Here is what I want to happen next</a:t>
          </a:r>
        </a:p>
      </dsp:txBody>
      <dsp:txXfrm>
        <a:off x="0" y="1665020"/>
        <a:ext cx="6568665" cy="1662582"/>
      </dsp:txXfrm>
    </dsp:sp>
    <dsp:sp modelId="{94D70C7B-77EA-40AF-80D2-366276825290}">
      <dsp:nvSpPr>
        <dsp:cNvPr id="0" name=""/>
        <dsp:cNvSpPr/>
      </dsp:nvSpPr>
      <dsp:spPr>
        <a:xfrm>
          <a:off x="0" y="3327603"/>
          <a:ext cx="65686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9C9B2-AEBE-4BBD-8A68-03767F7484D5}">
      <dsp:nvSpPr>
        <dsp:cNvPr id="0" name=""/>
        <dsp:cNvSpPr/>
      </dsp:nvSpPr>
      <dsp:spPr>
        <a:xfrm>
          <a:off x="0" y="3327603"/>
          <a:ext cx="6568665" cy="166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Here is what I need from you right now</a:t>
          </a:r>
        </a:p>
      </dsp:txBody>
      <dsp:txXfrm>
        <a:off x="0" y="3327603"/>
        <a:ext cx="6568665" cy="1662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D441C-FC8D-4180-B1B1-1B0519EE68E0}">
      <dsp:nvSpPr>
        <dsp:cNvPr id="0" name=""/>
        <dsp:cNvSpPr/>
      </dsp:nvSpPr>
      <dsp:spPr>
        <a:xfrm>
          <a:off x="0" y="4293"/>
          <a:ext cx="65686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B47C0-6449-4001-B0FB-669FC5EE6A0A}">
      <dsp:nvSpPr>
        <dsp:cNvPr id="0" name=""/>
        <dsp:cNvSpPr/>
      </dsp:nvSpPr>
      <dsp:spPr>
        <a:xfrm>
          <a:off x="0" y="4293"/>
          <a:ext cx="6568665" cy="1752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t>Select a Core Element you want to work on in the next month.</a:t>
          </a:r>
        </a:p>
      </dsp:txBody>
      <dsp:txXfrm>
        <a:off x="0" y="4293"/>
        <a:ext cx="6568665" cy="1752099"/>
      </dsp:txXfrm>
    </dsp:sp>
    <dsp:sp modelId="{35C130A7-FE2C-4C3B-B319-FC7CB7F15212}">
      <dsp:nvSpPr>
        <dsp:cNvPr id="0" name=""/>
        <dsp:cNvSpPr/>
      </dsp:nvSpPr>
      <dsp:spPr>
        <a:xfrm>
          <a:off x="0" y="1756393"/>
          <a:ext cx="65686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30296-B2E4-44B6-B068-0B5C36D72CC6}">
      <dsp:nvSpPr>
        <dsp:cNvPr id="0" name=""/>
        <dsp:cNvSpPr/>
      </dsp:nvSpPr>
      <dsp:spPr>
        <a:xfrm>
          <a:off x="0" y="1756393"/>
          <a:ext cx="6568665" cy="1752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t>Pick a strategy or 2 you can commit to practicing over the next month.</a:t>
          </a:r>
        </a:p>
      </dsp:txBody>
      <dsp:txXfrm>
        <a:off x="0" y="1756393"/>
        <a:ext cx="6568665" cy="1752099"/>
      </dsp:txXfrm>
    </dsp:sp>
    <dsp:sp modelId="{94D70C7B-77EA-40AF-80D2-366276825290}">
      <dsp:nvSpPr>
        <dsp:cNvPr id="0" name=""/>
        <dsp:cNvSpPr/>
      </dsp:nvSpPr>
      <dsp:spPr>
        <a:xfrm>
          <a:off x="0" y="3508493"/>
          <a:ext cx="65686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9C9B2-AEBE-4BBD-8A68-03767F7484D5}">
      <dsp:nvSpPr>
        <dsp:cNvPr id="0" name=""/>
        <dsp:cNvSpPr/>
      </dsp:nvSpPr>
      <dsp:spPr>
        <a:xfrm>
          <a:off x="0" y="3508493"/>
          <a:ext cx="6562250" cy="2321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t>Think of someone you work with that excels in the skill you are wanting to work on and set a date to meet.</a:t>
          </a:r>
        </a:p>
      </dsp:txBody>
      <dsp:txXfrm>
        <a:off x="0" y="3508493"/>
        <a:ext cx="6562250" cy="23218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0F76A-914D-4B5A-B42B-4C8BA76CB76C}"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DE3EA-8ED4-4247-88B7-4F67931E1F69}" type="slidenum">
              <a:rPr lang="en-US" smtClean="0"/>
              <a:t>‹#›</a:t>
            </a:fld>
            <a:endParaRPr lang="en-US"/>
          </a:p>
        </p:txBody>
      </p:sp>
    </p:spTree>
    <p:extLst>
      <p:ext uri="{BB962C8B-B14F-4D97-AF65-F5344CB8AC3E}">
        <p14:creationId xmlns:p14="http://schemas.microsoft.com/office/powerpoint/2010/main" val="395972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moodmeterapp.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9:10-9:11</a:t>
            </a:r>
          </a:p>
          <a:p>
            <a:pPr rtl="0">
              <a:spcBef>
                <a:spcPts val="1200"/>
              </a:spcBef>
              <a:spcAft>
                <a:spcPts val="1200"/>
              </a:spcAft>
            </a:pPr>
            <a:r>
              <a:rPr lang="en-US" sz="1800" b="1" i="0" u="none" strike="noStrike" dirty="0">
                <a:solidFill>
                  <a:srgbClr val="000000"/>
                </a:solidFill>
                <a:effectLst/>
                <a:latin typeface="Arial" panose="020B0604020202020204" pitchFamily="34" charset="0"/>
              </a:rPr>
              <a:t>1 minute - Christine</a:t>
            </a:r>
          </a:p>
          <a:p>
            <a:pPr rtl="0">
              <a:spcBef>
                <a:spcPts val="1200"/>
              </a:spcBef>
              <a:spcAft>
                <a:spcPts val="1200"/>
              </a:spcAft>
            </a:pPr>
            <a:r>
              <a:rPr lang="en-US" sz="1800" b="0" i="0" u="none" strike="noStrike" dirty="0">
                <a:solidFill>
                  <a:srgbClr val="000000"/>
                </a:solidFill>
                <a:effectLst/>
                <a:latin typeface="Arial" panose="020B0604020202020204" pitchFamily="34" charset="0"/>
              </a:rPr>
              <a:t>Good morning! Today we’re going to talk about becoming emotional scientists and leading with emotional intelligence. We will talk a little bit about the science of emotions, do some activities to help you get in touch with your own feelings, and then we are going to brainstorm practical ways to apply emotional intelligence skills as a leader in our organization,. It’s important to note that in this session we’re talking about leadership from all levels of an organization, not leadership from a management or supervisory role. Working in the State Library, we are all leaders in some fashion. But, before we jump in, I would like to welcome my co-presenter today, Amy Shipley! Amy is the new Executive Director of the Basalt Regional Library.</a:t>
            </a:r>
            <a:endParaRPr lang="en-US" b="0" dirty="0">
              <a:effectLst/>
            </a:endParaRPr>
          </a:p>
          <a:p>
            <a:endParaRPr lang="en-US" dirty="0"/>
          </a:p>
          <a:p>
            <a:endParaRPr lang="en-US" dirty="0"/>
          </a:p>
          <a:p>
            <a:pPr rtl="0">
              <a:spcBef>
                <a:spcPts val="1200"/>
              </a:spcBef>
              <a:spcAft>
                <a:spcPts val="1200"/>
              </a:spcAft>
            </a:pPr>
            <a:r>
              <a:rPr lang="en-US" sz="1800" b="1" i="0" u="none" strike="noStrike" dirty="0">
                <a:solidFill>
                  <a:srgbClr val="000000"/>
                </a:solidFill>
                <a:effectLst/>
                <a:latin typeface="Arial" panose="020B0604020202020204" pitchFamily="34" charset="0"/>
              </a:rPr>
              <a:t>Amy</a:t>
            </a:r>
          </a:p>
          <a:p>
            <a:pPr rtl="0">
              <a:spcBef>
                <a:spcPts val="1200"/>
              </a:spcBef>
              <a:spcAft>
                <a:spcPts val="1200"/>
              </a:spcAft>
            </a:pPr>
            <a:r>
              <a:rPr lang="en-US" sz="1800" b="0" i="0" u="none" strike="noStrike" dirty="0">
                <a:solidFill>
                  <a:srgbClr val="000000"/>
                </a:solidFill>
                <a:effectLst/>
                <a:latin typeface="Arial" panose="020B0604020202020204" pitchFamily="34" charset="0"/>
              </a:rPr>
              <a:t>Good morning! I am delighted to be joining all of you today! You all should have received a copy of the Playbook for today’s session via email. If not, I will add that to chat. </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https://docs.google.com/document/d/13KayWncAEZjesmLTj609NRuRYRL_pOYd/copy </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 </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This playbook will give you all the resources we cover today so that you can take notes, explore, journal, draw, or anything else you want to do to capture what we cover today.  The activities we’ll be doing in our session today are in the playbook as well.</a:t>
            </a:r>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1</a:t>
            </a:fld>
            <a:endParaRPr lang="en-US"/>
          </a:p>
        </p:txBody>
      </p:sp>
    </p:spTree>
    <p:extLst>
      <p:ext uri="{BB962C8B-B14F-4D97-AF65-F5344CB8AC3E}">
        <p14:creationId xmlns:p14="http://schemas.microsoft.com/office/powerpoint/2010/main" val="1802345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Amy</a:t>
            </a:r>
          </a:p>
          <a:p>
            <a:pPr rtl="0">
              <a:spcBef>
                <a:spcPts val="1200"/>
              </a:spcBef>
              <a:spcAft>
                <a:spcPts val="1200"/>
              </a:spcAft>
            </a:pPr>
            <a:endParaRPr lang="en-US" sz="1800" b="1"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Another tool for self awareness is the mood wheel on </a:t>
            </a:r>
            <a:r>
              <a:rPr lang="en-US" sz="1800" b="1" i="0" u="none" strike="noStrike" dirty="0">
                <a:solidFill>
                  <a:srgbClr val="9900FF"/>
                </a:solidFill>
                <a:effectLst/>
                <a:latin typeface="Arial" panose="020B0604020202020204" pitchFamily="34" charset="0"/>
              </a:rPr>
              <a:t>page 7.</a:t>
            </a:r>
            <a:r>
              <a:rPr lang="en-US" sz="1800" b="0" i="0" u="none" strike="noStrike" dirty="0">
                <a:solidFill>
                  <a:srgbClr val="000000"/>
                </a:solidFill>
                <a:effectLst/>
                <a:latin typeface="Arial" panose="020B0604020202020204" pitchFamily="34" charset="0"/>
              </a:rPr>
              <a:t>  This tool can help you cultivate a nuanced vocabulary for the emotions you feel.  Can you find a label for your current emotion that better describes what you are feeling? Is there a word that gets at both your levels of pleasantness and energy?</a:t>
            </a:r>
            <a:endParaRPr lang="en-US" b="0" dirty="0">
              <a:effectLst/>
            </a:endParaRPr>
          </a:p>
          <a:p>
            <a:pPr rtl="0">
              <a:spcBef>
                <a:spcPts val="1200"/>
              </a:spcBef>
              <a:spcAft>
                <a:spcPts val="1200"/>
              </a:spcAft>
            </a:pPr>
            <a:endParaRPr lang="en-US" sz="1800" b="0" i="0" u="none" strike="noStrike" dirty="0">
              <a:solidFill>
                <a:srgbClr val="FF0000"/>
              </a:solidFill>
              <a:effectLst/>
              <a:latin typeface="Arial" panose="020B0604020202020204" pitchFamily="34" charset="0"/>
            </a:endParaRPr>
          </a:p>
          <a:p>
            <a:pPr rtl="0">
              <a:spcBef>
                <a:spcPts val="1200"/>
              </a:spcBef>
              <a:spcAft>
                <a:spcPts val="1200"/>
              </a:spcAft>
            </a:pPr>
            <a:r>
              <a:rPr lang="en-US" sz="1800" b="0" i="0" u="none" strike="noStrike" dirty="0">
                <a:solidFill>
                  <a:srgbClr val="FF0000"/>
                </a:solidFill>
                <a:effectLst/>
                <a:latin typeface="Arial" panose="020B0604020202020204" pitchFamily="34" charset="0"/>
              </a:rPr>
              <a:t>If you feel comfortable, please add that to chat.</a:t>
            </a:r>
          </a:p>
          <a:p>
            <a:pPr rtl="0">
              <a:spcBef>
                <a:spcPts val="1200"/>
              </a:spcBef>
              <a:spcAft>
                <a:spcPts val="1200"/>
              </a:spcAft>
            </a:pPr>
            <a:endParaRPr lang="en-US" b="0" dirty="0">
              <a:effectLst/>
            </a:endParaRPr>
          </a:p>
          <a:p>
            <a:pPr rtl="0">
              <a:spcBef>
                <a:spcPts val="1200"/>
              </a:spcBef>
              <a:spcAft>
                <a:spcPts val="1200"/>
              </a:spcAft>
            </a:pPr>
            <a:r>
              <a:rPr lang="en-US" sz="1800" b="0" i="0" u="none" strike="noStrike" dirty="0">
                <a:solidFill>
                  <a:srgbClr val="943634"/>
                </a:solidFill>
                <a:effectLst/>
                <a:latin typeface="Arial" panose="020B0604020202020204" pitchFamily="34" charset="0"/>
              </a:rPr>
              <a:t>If time, what do you like/dislike about the mood meter or mood wheel? 2 minutes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10</a:t>
            </a:fld>
            <a:endParaRPr lang="en-US"/>
          </a:p>
        </p:txBody>
      </p:sp>
    </p:spTree>
    <p:extLst>
      <p:ext uri="{BB962C8B-B14F-4D97-AF65-F5344CB8AC3E}">
        <p14:creationId xmlns:p14="http://schemas.microsoft.com/office/powerpoint/2010/main" val="304229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9:25 – 9:28 Slides 11 &amp; 12)</a:t>
            </a:r>
          </a:p>
          <a:p>
            <a:pPr rtl="0">
              <a:spcBef>
                <a:spcPts val="1200"/>
              </a:spcBef>
              <a:spcAft>
                <a:spcPts val="1200"/>
              </a:spcAft>
            </a:pPr>
            <a:r>
              <a:rPr lang="en-US" sz="1800" b="1" i="0" u="none" strike="noStrike" dirty="0">
                <a:solidFill>
                  <a:srgbClr val="000000"/>
                </a:solidFill>
                <a:effectLst/>
                <a:latin typeface="Arial" panose="020B0604020202020204" pitchFamily="34" charset="0"/>
              </a:rPr>
              <a:t>Christine – 3 minutes</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Now let's look at </a:t>
            </a:r>
            <a:r>
              <a:rPr lang="en-US" sz="1800" b="1" i="0" u="none" strike="noStrike" dirty="0">
                <a:solidFill>
                  <a:srgbClr val="000000"/>
                </a:solidFill>
                <a:effectLst/>
                <a:latin typeface="Arial" panose="020B0604020202020204" pitchFamily="34" charset="0"/>
              </a:rPr>
              <a:t>Self-Management or Self-Regulation</a:t>
            </a:r>
            <a:r>
              <a:rPr lang="en-US" sz="1800" b="0" i="0" u="none" strike="noStrike" dirty="0">
                <a:solidFill>
                  <a:srgbClr val="000000"/>
                </a:solidFill>
                <a:effectLst/>
                <a:latin typeface="Arial" panose="020B0604020202020204" pitchFamily="34" charset="0"/>
              </a:rPr>
              <a:t> which is all about managing one's internal states, impulses, and resources. Basically, managing one’s actions, thoughts, and feelings in flexible ways to get desired results and being able to adapt to changing circumstances.</a:t>
            </a:r>
            <a:endParaRPr lang="en-US" b="0" dirty="0">
              <a:effectLst/>
            </a:endParaRPr>
          </a:p>
          <a:p>
            <a:pPr rtl="0">
              <a:spcBef>
                <a:spcPts val="1200"/>
              </a:spcBef>
              <a:spcAft>
                <a:spcPts val="1200"/>
              </a:spcAft>
            </a:pPr>
            <a:endParaRPr lang="en-US" sz="1800" b="1" i="0" u="none" strike="noStrike" dirty="0">
              <a:solidFill>
                <a:srgbClr val="000000"/>
              </a:solidFill>
              <a:effectLst/>
              <a:latin typeface="Arial" panose="020B0604020202020204" pitchFamily="34" charset="0"/>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Science </a:t>
            </a:r>
            <a:r>
              <a:rPr lang="en-US" sz="1800" b="0" i="0" u="none" strike="noStrike" dirty="0">
                <a:solidFill>
                  <a:srgbClr val="000000"/>
                </a:solidFill>
                <a:effectLst/>
                <a:latin typeface="Arial" panose="020B0604020202020204" pitchFamily="34" charset="0"/>
              </a:rPr>
              <a:t>– Our prefrontal lobes are designed to help regulate our response to stress, but they can be overridden by the amygdala. We secrete hormones when stressed to prepare for fight/flight, but those hormones stay in our bodies for hours, so even seemingly minor stresses can build on each other directly impacting our working memory, decision making, and overall productivity.</a:t>
            </a:r>
          </a:p>
          <a:p>
            <a:pPr rtl="0">
              <a:spcBef>
                <a:spcPts val="1200"/>
              </a:spcBef>
              <a:spcAft>
                <a:spcPts val="1200"/>
              </a:spcAft>
            </a:pPr>
            <a:endParaRPr lang="en-US" b="0" dirty="0">
              <a:effectLst/>
            </a:endParaRPr>
          </a:p>
          <a:p>
            <a:pPr marL="914400"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Among the sub elements Goleman includes things like:</a:t>
            </a:r>
            <a:endParaRPr lang="en-US" b="0" dirty="0">
              <a:effectLst/>
            </a:endParaRPr>
          </a:p>
          <a:p>
            <a:pPr marL="1371600"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Emotional Self control</a:t>
            </a:r>
            <a:endParaRPr lang="en-US" b="0" dirty="0">
              <a:effectLst/>
            </a:endParaRPr>
          </a:p>
          <a:p>
            <a:pPr marL="1371600"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Adaptability</a:t>
            </a:r>
            <a:endParaRPr lang="en-US" b="0" dirty="0">
              <a:effectLst/>
            </a:endParaRPr>
          </a:p>
          <a:p>
            <a:pPr marL="1371600" rtl="0">
              <a:spcBef>
                <a:spcPts val="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And Initiative</a:t>
            </a:r>
            <a:endParaRPr lang="en-US" b="0" dirty="0">
              <a:effectLst/>
            </a:endParaRP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If we return to Marc Bracket’s RULER skills, Self-Management is all about expressing and regulating our emotions. But remember, that emotions are not good or bad, so by regulating, we are not talking about suppressing emotions, but finding healthy ways to express them.</a:t>
            </a:r>
            <a:endParaRPr lang="en-US" b="0" dirty="0">
              <a:effectLst/>
            </a:endParaRPr>
          </a:p>
          <a:p>
            <a:pPr rtl="0">
              <a:spcBef>
                <a:spcPts val="1200"/>
              </a:spcBef>
              <a:spcAft>
                <a:spcPts val="1200"/>
              </a:spcAft>
            </a:pPr>
            <a:endParaRPr lang="en-US" sz="1800" b="1" i="0" u="none" strike="noStrike" dirty="0">
              <a:solidFill>
                <a:srgbClr val="000000"/>
              </a:solidFill>
              <a:effectLst/>
              <a:latin typeface="Arial" panose="020B0604020202020204" pitchFamily="34" charset="0"/>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Expressing </a:t>
            </a:r>
            <a:r>
              <a:rPr lang="en-US" sz="1800" b="0" i="0" u="none" strike="noStrike" dirty="0">
                <a:solidFill>
                  <a:srgbClr val="000000"/>
                </a:solidFill>
                <a:effectLst/>
                <a:latin typeface="Arial" panose="020B0604020202020204" pitchFamily="34" charset="0"/>
              </a:rPr>
              <a:t>emotions is all about how you are showing this feeling to the world. What about your face, body, voice, and actions align with how you are feeling? Is the way you’re expressing your feeling helpful for the situation you are in?</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Regulating</a:t>
            </a:r>
            <a:r>
              <a:rPr lang="en-US" sz="1800" b="0" i="0" u="none" strike="noStrike" dirty="0">
                <a:solidFill>
                  <a:srgbClr val="000000"/>
                </a:solidFill>
                <a:effectLst/>
                <a:latin typeface="Arial" panose="020B0604020202020204" pitchFamily="34" charset="0"/>
              </a:rPr>
              <a:t>, then, is about the strategies you can use to feel more, less, or the same of what you are feeling? Is your current feeling helpful? If so, what will you do to continue feeling that way or to intensify that feeling? If not, what could you do to feel less of the feeling or to shift to feeling something different?</a:t>
            </a:r>
            <a:endParaRPr lang="en-US" b="0" dirty="0">
              <a:effectLst/>
            </a:endParaRPr>
          </a:p>
          <a:p>
            <a:br>
              <a:rPr lang="en-US" dirty="0"/>
            </a:b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11</a:t>
            </a:fld>
            <a:endParaRPr lang="en-US"/>
          </a:p>
        </p:txBody>
      </p:sp>
    </p:spTree>
    <p:extLst>
      <p:ext uri="{BB962C8B-B14F-4D97-AF65-F5344CB8AC3E}">
        <p14:creationId xmlns:p14="http://schemas.microsoft.com/office/powerpoint/2010/main" val="3132434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Christine</a:t>
            </a:r>
          </a:p>
          <a:p>
            <a:pPr rtl="0">
              <a:spcBef>
                <a:spcPts val="1200"/>
              </a:spcBef>
              <a:spcAft>
                <a:spcPts val="1200"/>
              </a:spcAft>
            </a:pPr>
            <a:endParaRPr lang="en-US" sz="1800" b="1" i="0" u="none" strike="noStrike" dirty="0">
              <a:solidFill>
                <a:srgbClr val="000000"/>
              </a:solidFill>
              <a:effectLst/>
              <a:latin typeface="Arial" panose="020B0604020202020204" pitchFamily="34" charset="0"/>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On page 8</a:t>
            </a:r>
            <a:r>
              <a:rPr lang="en-US" sz="1800" b="0" i="0" u="none" strike="noStrike" dirty="0">
                <a:solidFill>
                  <a:srgbClr val="000000"/>
                </a:solidFill>
                <a:effectLst/>
                <a:latin typeface="Arial" panose="020B0604020202020204" pitchFamily="34" charset="0"/>
              </a:rPr>
              <a:t>, Marc Brackett recommends taking time to pause, or to take a Meta Moment before we express our emotions. To literally think about our emotions.</a:t>
            </a:r>
            <a:endParaRPr lang="en-US" b="0" dirty="0">
              <a:effectLst/>
            </a:endParaRPr>
          </a:p>
          <a:p>
            <a:pPr marL="457200" rtl="0">
              <a:spcBef>
                <a:spcPts val="1200"/>
              </a:spcBef>
              <a:spcAft>
                <a:spcPts val="1200"/>
              </a:spcAft>
            </a:pPr>
            <a:r>
              <a:rPr lang="en-US" sz="1800" b="0" i="0" u="none" strike="noStrike" dirty="0">
                <a:solidFill>
                  <a:srgbClr val="000000"/>
                </a:solidFill>
                <a:effectLst/>
                <a:latin typeface="Arial" panose="020B0604020202020204" pitchFamily="34" charset="0"/>
              </a:rPr>
              <a:t>●      Here is what I feel and why</a:t>
            </a:r>
            <a:endParaRPr lang="en-US" b="0" dirty="0">
              <a:effectLst/>
            </a:endParaRPr>
          </a:p>
          <a:p>
            <a:pPr marL="457200" rtl="0">
              <a:spcBef>
                <a:spcPts val="1200"/>
              </a:spcBef>
              <a:spcAft>
                <a:spcPts val="1200"/>
              </a:spcAft>
            </a:pPr>
            <a:r>
              <a:rPr lang="en-US" sz="1800" b="0" i="0" u="none" strike="noStrike" dirty="0">
                <a:solidFill>
                  <a:srgbClr val="000000"/>
                </a:solidFill>
                <a:effectLst/>
                <a:latin typeface="Arial" panose="020B0604020202020204" pitchFamily="34" charset="0"/>
              </a:rPr>
              <a:t>●      Here is what I want to happen next</a:t>
            </a:r>
            <a:endParaRPr lang="en-US" b="0" dirty="0">
              <a:effectLst/>
            </a:endParaRPr>
          </a:p>
          <a:p>
            <a:pPr marL="457200" rtl="0">
              <a:spcBef>
                <a:spcPts val="0"/>
              </a:spcBef>
              <a:spcAft>
                <a:spcPts val="1200"/>
              </a:spcAft>
            </a:pPr>
            <a:r>
              <a:rPr lang="en-US" sz="1800" b="0" i="0" u="none" strike="noStrike" dirty="0">
                <a:solidFill>
                  <a:srgbClr val="000000"/>
                </a:solidFill>
                <a:effectLst/>
                <a:latin typeface="Arial" panose="020B0604020202020204" pitchFamily="34" charset="0"/>
              </a:rPr>
              <a:t>●      Here is what I need from you right now</a:t>
            </a:r>
            <a:endParaRPr lang="en-US" b="0" dirty="0">
              <a:effectLst/>
            </a:endParaRPr>
          </a:p>
          <a:p>
            <a:pPr rtl="0">
              <a:spcBef>
                <a:spcPts val="1200"/>
              </a:spcBef>
              <a:spcAft>
                <a:spcPts val="1200"/>
              </a:spcAft>
            </a:pPr>
            <a:endParaRPr lang="en-US" sz="1800" b="1" i="0" u="none" strike="noStrike" dirty="0">
              <a:solidFill>
                <a:srgbClr val="000000"/>
              </a:solidFill>
              <a:effectLst/>
              <a:latin typeface="Arial" panose="020B0604020202020204" pitchFamily="34" charset="0"/>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CK story</a:t>
            </a:r>
            <a:r>
              <a:rPr lang="en-US" sz="1800" b="0" i="0" u="none" strike="noStrike" dirty="0">
                <a:solidFill>
                  <a:srgbClr val="000000"/>
                </a:solidFill>
                <a:effectLst/>
                <a:latin typeface="Arial" panose="020B0604020202020204" pitchFamily="34" charset="0"/>
              </a:rPr>
              <a:t> – Some of you heard this story before, but I can feel unconnected/disengaged when I feel I am not being heard. Makes me incredibly anxious, and then I get frustrated and angry. I also can feel frustrated when I am trying to figure out hard stuff. I have learned that when I feel frustrated, I get a particular edge to my voice.</a:t>
            </a:r>
            <a:endParaRPr lang="en-US" b="0" dirty="0">
              <a:effectLst/>
            </a:endParaRP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So, how are people supposed to know WHY I am feeling frustrated? I am starting to listen to my own tone and when I recognize that edge, I can say: I can hear the frustration in my voice. It is not directed at you; I am just trying to figure this out. Can I ask a few questions? OR, I can hear the frustration in my voice, I seem to be having trouble making myself clear. Can we talk this through a bit more? This takes practice, and self management is dependent upon self awareness.</a:t>
            </a:r>
          </a:p>
          <a:p>
            <a:pPr rtl="0">
              <a:spcBef>
                <a:spcPts val="1200"/>
              </a:spcBef>
              <a:spcAft>
                <a:spcPts val="1200"/>
              </a:spcAft>
            </a:pPr>
            <a:endParaRPr lang="en-US" b="0" dirty="0">
              <a:effectLst/>
            </a:endParaRPr>
          </a:p>
          <a:p>
            <a:pPr marL="457200" rtl="0">
              <a:spcBef>
                <a:spcPts val="1200"/>
              </a:spcBef>
              <a:spcAft>
                <a:spcPts val="1200"/>
              </a:spcAft>
            </a:pPr>
            <a:r>
              <a:rPr lang="en-US" sz="1800" b="0" i="0" u="none" strike="noStrike" dirty="0">
                <a:solidFill>
                  <a:srgbClr val="000000"/>
                </a:solidFill>
                <a:effectLst/>
                <a:latin typeface="Arial" panose="020B0604020202020204" pitchFamily="34" charset="0"/>
              </a:rPr>
              <a:t>●      Here is what I feel and why</a:t>
            </a:r>
            <a:endParaRPr lang="en-US" b="0" dirty="0">
              <a:effectLst/>
            </a:endParaRPr>
          </a:p>
          <a:p>
            <a:pPr marL="457200" rtl="0">
              <a:spcBef>
                <a:spcPts val="1200"/>
              </a:spcBef>
              <a:spcAft>
                <a:spcPts val="1200"/>
              </a:spcAft>
            </a:pPr>
            <a:r>
              <a:rPr lang="en-US" sz="1800" b="0" i="0" u="none" strike="noStrike" dirty="0">
                <a:solidFill>
                  <a:srgbClr val="000000"/>
                </a:solidFill>
                <a:effectLst/>
                <a:latin typeface="Arial" panose="020B0604020202020204" pitchFamily="34" charset="0"/>
              </a:rPr>
              <a:t>●      Here is what I want to happen next</a:t>
            </a:r>
            <a:endParaRPr lang="en-US" b="0" dirty="0">
              <a:effectLst/>
            </a:endParaRPr>
          </a:p>
          <a:p>
            <a:pPr marL="457200" rtl="0">
              <a:spcBef>
                <a:spcPts val="0"/>
              </a:spcBef>
              <a:spcAft>
                <a:spcPts val="1200"/>
              </a:spcAft>
            </a:pPr>
            <a:r>
              <a:rPr lang="en-US" sz="1800" b="0" i="0" u="none" strike="noStrike" dirty="0">
                <a:solidFill>
                  <a:srgbClr val="000000"/>
                </a:solidFill>
                <a:effectLst/>
                <a:latin typeface="Arial" panose="020B0604020202020204" pitchFamily="34" charset="0"/>
              </a:rPr>
              <a:t>●      Here is what I need from you right now</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12</a:t>
            </a:fld>
            <a:endParaRPr lang="en-US"/>
          </a:p>
        </p:txBody>
      </p:sp>
    </p:spTree>
    <p:extLst>
      <p:ext uri="{BB962C8B-B14F-4D97-AF65-F5344CB8AC3E}">
        <p14:creationId xmlns:p14="http://schemas.microsoft.com/office/powerpoint/2010/main" val="101372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9:28 – 9:30 (Slides 13 &amp; 14)</a:t>
            </a:r>
          </a:p>
          <a:p>
            <a:pPr rtl="0">
              <a:spcBef>
                <a:spcPts val="1200"/>
              </a:spcBef>
              <a:spcAft>
                <a:spcPts val="1200"/>
              </a:spcAft>
            </a:pPr>
            <a:r>
              <a:rPr lang="en-US" sz="1800" b="1" i="0" u="none" strike="noStrike" dirty="0">
                <a:solidFill>
                  <a:srgbClr val="000000"/>
                </a:solidFill>
                <a:effectLst/>
                <a:latin typeface="Arial" panose="020B0604020202020204" pitchFamily="34" charset="0"/>
              </a:rPr>
              <a:t>AMY </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Social Awareness</a:t>
            </a:r>
            <a:r>
              <a:rPr lang="en-US" sz="1800" b="0" i="0" u="none" strike="noStrike" dirty="0">
                <a:solidFill>
                  <a:srgbClr val="000000"/>
                </a:solidFill>
                <a:effectLst/>
                <a:latin typeface="Arial" panose="020B0604020202020204" pitchFamily="34" charset="0"/>
              </a:rPr>
              <a:t> </a:t>
            </a:r>
            <a:r>
              <a:rPr lang="en-US" sz="1800" b="0" i="0" u="none" strike="noStrike" dirty="0">
                <a:solidFill>
                  <a:srgbClr val="FF0000"/>
                </a:solidFill>
                <a:effectLst/>
                <a:latin typeface="Arial" panose="020B0604020202020204" pitchFamily="34" charset="0"/>
              </a:rPr>
              <a:t>(2 minutes)</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Now let's move onto </a:t>
            </a:r>
            <a:r>
              <a:rPr lang="en-US" sz="1800" b="1" i="0" u="none" strike="noStrike" dirty="0">
                <a:solidFill>
                  <a:srgbClr val="000000"/>
                </a:solidFill>
                <a:effectLst/>
                <a:latin typeface="Arial" panose="020B0604020202020204" pitchFamily="34" charset="0"/>
              </a:rPr>
              <a:t>Social Competencies,</a:t>
            </a:r>
            <a:r>
              <a:rPr lang="en-US" sz="1800" b="0" i="0" u="none" strike="noStrike" dirty="0">
                <a:solidFill>
                  <a:srgbClr val="000000"/>
                </a:solidFill>
                <a:effectLst/>
                <a:latin typeface="Arial" panose="020B0604020202020204" pitchFamily="34" charset="0"/>
              </a:rPr>
              <a:t> or the Emotional Intelligence skills that determine how we handle relationships, starting with Social Awareness.</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 </a:t>
            </a:r>
            <a:endParaRPr lang="en-US" b="0" dirty="0">
              <a:effectLst/>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Social Awareness </a:t>
            </a:r>
            <a:r>
              <a:rPr lang="en-US" sz="1800" b="0" i="0" u="none" strike="noStrike" dirty="0">
                <a:solidFill>
                  <a:srgbClr val="000000"/>
                </a:solidFill>
                <a:effectLst/>
                <a:latin typeface="Arial" panose="020B0604020202020204" pitchFamily="34" charset="0"/>
              </a:rPr>
              <a:t>is the ability to accurately notice the emotions of others and “read” situations appropriately.</a:t>
            </a:r>
          </a:p>
          <a:p>
            <a:pPr rtl="0">
              <a:spcBef>
                <a:spcPts val="1200"/>
              </a:spcBef>
              <a:spcAft>
                <a:spcPts val="1200"/>
              </a:spcAft>
            </a:pPr>
            <a:endParaRPr lang="en-US" b="0" dirty="0">
              <a:effectLst/>
            </a:endParaRPr>
          </a:p>
          <a:p>
            <a:r>
              <a:rPr lang="en-US" sz="1800" b="1" i="0" u="none" strike="noStrike" dirty="0">
                <a:solidFill>
                  <a:srgbClr val="000000"/>
                </a:solidFill>
                <a:effectLst/>
                <a:latin typeface="Arial" panose="020B0604020202020204" pitchFamily="34" charset="0"/>
              </a:rPr>
              <a:t>When we talk about the Science of Social Awareness, we talk about Empathy – </a:t>
            </a:r>
            <a:r>
              <a:rPr lang="en-US" sz="1800" b="0" i="0" u="none" strike="noStrike" dirty="0">
                <a:solidFill>
                  <a:srgbClr val="000000"/>
                </a:solidFill>
                <a:effectLst/>
                <a:latin typeface="Arial" panose="020B0604020202020204" pitchFamily="34" charset="0"/>
              </a:rPr>
              <a:t>Empathy is our social radar which relies on biological mimicry. When we see others’ facial expressions, and interpret them as happy or sad, we can literally feel that emotion. This ability to empathize with others stems from neurons in our extended circuitry to and in the amygdala that read another person’s face and voice and attunes to how someone feels as we speak to them. </a:t>
            </a:r>
          </a:p>
          <a:p>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Empathy is dependent upon our own self-awareness, and leaders cannot influence others without empathy. Empathy allows leaders to listen and see other’s perspectives.</a:t>
            </a:r>
          </a:p>
          <a:p>
            <a:pPr rtl="0">
              <a:spcBef>
                <a:spcPts val="1200"/>
              </a:spcBef>
              <a:spcAft>
                <a:spcPts val="1200"/>
              </a:spcAft>
            </a:pP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In addition to empathy, other sub-elements include</a:t>
            </a:r>
            <a:r>
              <a:rPr lang="en-US" sz="1800" b="1" i="0" u="none" strike="noStrike" dirty="0">
                <a:solidFill>
                  <a:srgbClr val="000000"/>
                </a:solidFill>
                <a:effectLst/>
                <a:latin typeface="Arial" panose="020B0604020202020204" pitchFamily="34" charset="0"/>
              </a:rPr>
              <a:t> organizational awareness,</a:t>
            </a:r>
            <a:r>
              <a:rPr lang="en-US" sz="1800" b="0" i="0" u="none" strike="noStrike" dirty="0">
                <a:solidFill>
                  <a:srgbClr val="000000"/>
                </a:solidFill>
                <a:effectLst/>
                <a:latin typeface="Arial" panose="020B0604020202020204" pitchFamily="34" charset="0"/>
              </a:rPr>
              <a:t> or being able to read the currents, decision networks, and politics at the organizational level, and </a:t>
            </a:r>
            <a:r>
              <a:rPr lang="en-US" sz="1800" b="1" i="0" u="none" strike="noStrike" dirty="0">
                <a:solidFill>
                  <a:srgbClr val="000000"/>
                </a:solidFill>
                <a:effectLst/>
                <a:latin typeface="Arial" panose="020B0604020202020204" pitchFamily="34" charset="0"/>
              </a:rPr>
              <a:t>service </a:t>
            </a:r>
            <a:r>
              <a:rPr lang="en-US" sz="1800" b="0" i="0" u="none" strike="noStrike" dirty="0">
                <a:solidFill>
                  <a:srgbClr val="000000"/>
                </a:solidFill>
                <a:effectLst/>
                <a:latin typeface="Arial" panose="020B0604020202020204" pitchFamily="34" charset="0"/>
              </a:rPr>
              <a:t>- Recognizing and meeting follower, client, or customer needs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13</a:t>
            </a:fld>
            <a:endParaRPr lang="en-US"/>
          </a:p>
        </p:txBody>
      </p:sp>
    </p:spTree>
    <p:extLst>
      <p:ext uri="{BB962C8B-B14F-4D97-AF65-F5344CB8AC3E}">
        <p14:creationId xmlns:p14="http://schemas.microsoft.com/office/powerpoint/2010/main" val="3849026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Amy</a:t>
            </a:r>
          </a:p>
          <a:p>
            <a:endParaRPr lang="en-US" dirty="0"/>
          </a:p>
          <a:p>
            <a:pPr rtl="0">
              <a:spcBef>
                <a:spcPts val="1200"/>
              </a:spcBef>
              <a:spcAft>
                <a:spcPts val="1200"/>
              </a:spcAft>
            </a:pPr>
            <a:r>
              <a:rPr lang="en-US" sz="1800" b="1" i="0" u="none" strike="noStrike" dirty="0">
                <a:solidFill>
                  <a:srgbClr val="FF0000"/>
                </a:solidFill>
                <a:effectLst/>
                <a:latin typeface="Arial" panose="020B0604020202020204" pitchFamily="34" charset="0"/>
              </a:rPr>
              <a:t>Example – Empathy Map</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Who here has heard of or used an Empathy Map? Borrowed from the world of design thinking, you can see on </a:t>
            </a:r>
            <a:r>
              <a:rPr lang="en-US" sz="1800" b="1" i="0" u="none" strike="noStrike" dirty="0">
                <a:solidFill>
                  <a:srgbClr val="9900FF"/>
                </a:solidFill>
                <a:effectLst/>
                <a:latin typeface="Arial" panose="020B0604020202020204" pitchFamily="34" charset="0"/>
              </a:rPr>
              <a:t>page 9 of your playbook</a:t>
            </a:r>
            <a:r>
              <a:rPr lang="en-US" sz="1800" b="0" i="0" u="none" strike="noStrike" dirty="0">
                <a:solidFill>
                  <a:srgbClr val="FF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that an Empathy Map consists of four quadrants reflecting what another Said, Did, Thought, and Felt. An empathy map can be a great tool to use if you are having trouble communicating with someone. It can put you in the other person’s shoes, by helping you to reflect on what they </a:t>
            </a:r>
            <a:r>
              <a:rPr lang="en-US" sz="1800" b="1" i="0" u="none" strike="noStrike" dirty="0">
                <a:solidFill>
                  <a:srgbClr val="000000"/>
                </a:solidFill>
                <a:effectLst/>
                <a:latin typeface="Arial" panose="020B0604020202020204" pitchFamily="34" charset="0"/>
              </a:rPr>
              <a:t>MAY</a:t>
            </a:r>
            <a:r>
              <a:rPr lang="en-US" sz="1800" b="0" i="0" u="none" strike="noStrike" dirty="0">
                <a:solidFill>
                  <a:srgbClr val="000000"/>
                </a:solidFill>
                <a:effectLst/>
                <a:latin typeface="Arial" panose="020B0604020202020204" pitchFamily="34" charset="0"/>
              </a:rPr>
              <a:t> be thinking and feeling based upon what they said and did.</a:t>
            </a:r>
          </a:p>
          <a:p>
            <a:pPr rtl="0">
              <a:spcBef>
                <a:spcPts val="1200"/>
              </a:spcBef>
              <a:spcAft>
                <a:spcPts val="1200"/>
              </a:spcAft>
            </a:pP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The key here is to do the exercise to help you tap into empathy for the other person, and to follow up later with that person to see if your thoughts are on the right track. Remember, not everyone experiences emotions in the same way or at the same time.</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When you check in with that person later, you can say something like “I have thought more about our interaction the other day, and the story I am telling myself is….” and then go into what you learned when you mapped out the interaction to check to see if you were on the right track.</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14</a:t>
            </a:fld>
            <a:endParaRPr lang="en-US"/>
          </a:p>
        </p:txBody>
      </p:sp>
    </p:spTree>
    <p:extLst>
      <p:ext uri="{BB962C8B-B14F-4D97-AF65-F5344CB8AC3E}">
        <p14:creationId xmlns:p14="http://schemas.microsoft.com/office/powerpoint/2010/main" val="167589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9:30 – 9:35 (slides 15 &amp; 16)</a:t>
            </a:r>
          </a:p>
          <a:p>
            <a:pPr rtl="0">
              <a:spcBef>
                <a:spcPts val="1200"/>
              </a:spcBef>
              <a:spcAft>
                <a:spcPts val="1200"/>
              </a:spcAft>
            </a:pPr>
            <a:r>
              <a:rPr lang="en-US" sz="1800" b="1" i="0" u="none" strike="noStrike" dirty="0">
                <a:solidFill>
                  <a:srgbClr val="000000"/>
                </a:solidFill>
                <a:effectLst/>
                <a:latin typeface="Arial" panose="020B0604020202020204" pitchFamily="34" charset="0"/>
              </a:rPr>
              <a:t>Christine - Relationship Management </a:t>
            </a:r>
            <a:r>
              <a:rPr lang="en-US" sz="1800" b="1" i="0" u="none" strike="noStrike" dirty="0">
                <a:solidFill>
                  <a:srgbClr val="FF0000"/>
                </a:solidFill>
                <a:effectLst/>
                <a:latin typeface="Arial" panose="020B0604020202020204" pitchFamily="34" charset="0"/>
              </a:rPr>
              <a:t>(5 minutes)</a:t>
            </a:r>
          </a:p>
          <a:p>
            <a:pPr rtl="0">
              <a:spcBef>
                <a:spcPts val="1200"/>
              </a:spcBef>
              <a:spcAft>
                <a:spcPts val="1200"/>
              </a:spcAft>
            </a:pP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And, lastly, we have </a:t>
            </a:r>
            <a:r>
              <a:rPr lang="en-US" sz="1800" b="1" i="0" u="none" strike="noStrike" dirty="0">
                <a:solidFill>
                  <a:srgbClr val="000000"/>
                </a:solidFill>
                <a:effectLst/>
                <a:latin typeface="Arial" panose="020B0604020202020204" pitchFamily="34" charset="0"/>
              </a:rPr>
              <a:t>Relationship Management </a:t>
            </a:r>
            <a:r>
              <a:rPr lang="en-US" sz="1800" b="0" i="0" u="none" strike="noStrike" dirty="0">
                <a:solidFill>
                  <a:srgbClr val="000000"/>
                </a:solidFill>
                <a:effectLst/>
                <a:latin typeface="Arial" panose="020B0604020202020204" pitchFamily="34" charset="0"/>
              </a:rPr>
              <a:t>or the ability to take into consideration our own emotions, the emotions of others, and the context of the situation to manage social interactions successfully. These social skills are built on all the previous Emotional Intelligence skills, self-awareness, self-management, and social awareness, and is our most valuable leadership tool when it comes to persuasion, and influence.</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 </a:t>
            </a:r>
            <a:endParaRPr lang="en-US" b="0" dirty="0">
              <a:effectLst/>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Science – </a:t>
            </a:r>
            <a:r>
              <a:rPr lang="en-US" sz="1800" b="0" i="0" u="none" strike="noStrike" dirty="0">
                <a:solidFill>
                  <a:srgbClr val="000000"/>
                </a:solidFill>
                <a:effectLst/>
                <a:latin typeface="Arial" panose="020B0604020202020204" pitchFamily="34" charset="0"/>
              </a:rPr>
              <a:t>We now know that we directly influence each other’s moods, and this emotional exchange is part of every human interaction. </a:t>
            </a:r>
            <a:r>
              <a:rPr lang="en-US"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Arial" panose="020B0604020202020204" pitchFamily="34" charset="0"/>
              </a:rPr>
              <a:t>Relationship skills allow leaders to put emotional intelligence to work.</a:t>
            </a:r>
          </a:p>
          <a:p>
            <a:pPr rtl="0">
              <a:spcBef>
                <a:spcPts val="1200"/>
              </a:spcBef>
              <a:spcAft>
                <a:spcPts val="1200"/>
              </a:spcAft>
            </a:pP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So, according to Goleman, important sub elements include:</a:t>
            </a:r>
            <a:endParaRPr lang="en-US" b="0" dirty="0">
              <a:effectLst/>
            </a:endParaRPr>
          </a:p>
          <a:p>
            <a:pPr marL="1371600"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Inspirational leadership</a:t>
            </a:r>
            <a:r>
              <a:rPr lang="en-US" sz="1800" b="0" i="0" u="none" strike="noStrike" dirty="0">
                <a:solidFill>
                  <a:srgbClr val="000000"/>
                </a:solidFill>
                <a:effectLst/>
                <a:latin typeface="Arial" panose="020B0604020202020204" pitchFamily="34" charset="0"/>
              </a:rPr>
              <a:t> - Guiding and motivating with a compelling vision</a:t>
            </a:r>
            <a:endParaRPr lang="en-US" b="0" dirty="0">
              <a:effectLst/>
            </a:endParaRPr>
          </a:p>
          <a:p>
            <a:pPr marL="1371600" rtl="0">
              <a:spcBef>
                <a:spcPts val="1200"/>
              </a:spcBef>
              <a:spcAft>
                <a:spcPts val="1200"/>
              </a:spcAft>
            </a:pPr>
            <a:r>
              <a:rPr lang="en-US" sz="1800" b="0" i="0" u="none" strike="noStrike" dirty="0">
                <a:solidFill>
                  <a:srgbClr val="000000"/>
                </a:solidFill>
                <a:effectLst/>
                <a:latin typeface="Arial" panose="020B0604020202020204" pitchFamily="34" charset="0"/>
              </a:rPr>
              <a:t>■      Having</a:t>
            </a:r>
            <a:r>
              <a:rPr lang="en-US" sz="1800" b="1" i="0" u="none" strike="noStrike" dirty="0">
                <a:solidFill>
                  <a:srgbClr val="000000"/>
                </a:solidFill>
                <a:effectLst/>
                <a:latin typeface="Arial" panose="020B0604020202020204" pitchFamily="34" charset="0"/>
              </a:rPr>
              <a:t> influence o</a:t>
            </a:r>
            <a:r>
              <a:rPr lang="en-US" sz="1800" b="0" i="0" u="none" strike="noStrike" dirty="0">
                <a:solidFill>
                  <a:srgbClr val="000000"/>
                </a:solidFill>
                <a:effectLst/>
                <a:latin typeface="Arial" panose="020B0604020202020204" pitchFamily="34" charset="0"/>
              </a:rPr>
              <a:t>ver those you interact with</a:t>
            </a:r>
            <a:endParaRPr lang="en-US" b="0" dirty="0">
              <a:effectLst/>
            </a:endParaRPr>
          </a:p>
          <a:p>
            <a:pPr marL="1371600" rtl="0">
              <a:spcBef>
                <a:spcPts val="1200"/>
              </a:spcBef>
              <a:spcAft>
                <a:spcPts val="1200"/>
              </a:spcAft>
            </a:pPr>
            <a:r>
              <a:rPr lang="en-US" sz="1800" b="0" i="0" u="none" strike="noStrike" dirty="0">
                <a:solidFill>
                  <a:srgbClr val="000000"/>
                </a:solidFill>
                <a:effectLst/>
                <a:latin typeface="Arial" panose="020B0604020202020204" pitchFamily="34" charset="0"/>
              </a:rPr>
              <a:t>■      The desire to </a:t>
            </a:r>
            <a:r>
              <a:rPr lang="en-US" sz="1800" b="1" i="0" u="none" strike="noStrike" dirty="0">
                <a:solidFill>
                  <a:srgbClr val="000000"/>
                </a:solidFill>
                <a:effectLst/>
                <a:latin typeface="Arial" panose="020B0604020202020204" pitchFamily="34" charset="0"/>
              </a:rPr>
              <a:t>Develop others</a:t>
            </a:r>
            <a:r>
              <a:rPr lang="en-US" sz="1800" b="0" i="0" u="none" strike="noStrike" dirty="0">
                <a:solidFill>
                  <a:srgbClr val="000000"/>
                </a:solidFill>
                <a:effectLst/>
                <a:latin typeface="Arial" panose="020B0604020202020204" pitchFamily="34" charset="0"/>
              </a:rPr>
              <a:t> - via feedback and guidance</a:t>
            </a:r>
            <a:endParaRPr lang="en-US" b="0" dirty="0">
              <a:effectLst/>
            </a:endParaRPr>
          </a:p>
          <a:p>
            <a:pPr marL="1371600"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Change catalyst </a:t>
            </a:r>
            <a:r>
              <a:rPr lang="en-US" sz="1800" b="0" i="0" u="none" strike="noStrike" dirty="0">
                <a:solidFill>
                  <a:srgbClr val="000000"/>
                </a:solidFill>
                <a:effectLst/>
                <a:latin typeface="Arial" panose="020B0604020202020204" pitchFamily="34" charset="0"/>
              </a:rPr>
              <a:t>- Initiating, managing, and leading in a new direction</a:t>
            </a:r>
            <a:endParaRPr lang="en-US" b="0" dirty="0">
              <a:effectLst/>
            </a:endParaRPr>
          </a:p>
          <a:p>
            <a:pPr marL="1371600"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Conflict management </a:t>
            </a:r>
            <a:r>
              <a:rPr lang="en-US" sz="1800" b="0" i="0" u="none" strike="noStrike" dirty="0">
                <a:solidFill>
                  <a:srgbClr val="000000"/>
                </a:solidFill>
                <a:effectLst/>
                <a:latin typeface="Arial" panose="020B0604020202020204" pitchFamily="34" charset="0"/>
              </a:rPr>
              <a:t>skills  </a:t>
            </a:r>
            <a:endParaRPr lang="en-US" b="0" dirty="0">
              <a:effectLst/>
            </a:endParaRPr>
          </a:p>
          <a:p>
            <a:pPr marL="1371600"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Teamwork and collaboration</a:t>
            </a:r>
            <a:endParaRPr lang="en-US" b="0" dirty="0">
              <a:effectLst/>
            </a:endParaRPr>
          </a:p>
          <a:p>
            <a:pPr marL="1371600"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Building Bonds </a:t>
            </a:r>
            <a:r>
              <a:rPr lang="en-US" sz="1800" b="0" i="0" u="none" strike="noStrike" dirty="0">
                <a:solidFill>
                  <a:srgbClr val="000000"/>
                </a:solidFill>
                <a:effectLst/>
                <a:latin typeface="Arial" panose="020B0604020202020204" pitchFamily="34" charset="0"/>
              </a:rPr>
              <a:t>– Cultivating and maintaining a web of relationships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15</a:t>
            </a:fld>
            <a:endParaRPr lang="en-US"/>
          </a:p>
        </p:txBody>
      </p:sp>
    </p:spTree>
    <p:extLst>
      <p:ext uri="{BB962C8B-B14F-4D97-AF65-F5344CB8AC3E}">
        <p14:creationId xmlns:p14="http://schemas.microsoft.com/office/powerpoint/2010/main" val="3724653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FF0000"/>
                </a:solidFill>
                <a:effectLst/>
                <a:latin typeface="Arial" panose="020B0604020202020204" pitchFamily="34" charset="0"/>
              </a:rPr>
              <a:t>Christine</a:t>
            </a:r>
          </a:p>
          <a:p>
            <a:pPr rtl="0">
              <a:spcBef>
                <a:spcPts val="1200"/>
              </a:spcBef>
              <a:spcAft>
                <a:spcPts val="1200"/>
              </a:spcAft>
            </a:pPr>
            <a:endParaRPr lang="en-US" sz="1800" b="1" i="0" u="none" strike="noStrike" dirty="0">
              <a:solidFill>
                <a:srgbClr val="FF0000"/>
              </a:solidFill>
              <a:effectLst/>
              <a:latin typeface="Arial" panose="020B0604020202020204" pitchFamily="34" charset="0"/>
            </a:endParaRPr>
          </a:p>
          <a:p>
            <a:pPr rtl="0">
              <a:spcBef>
                <a:spcPts val="1200"/>
              </a:spcBef>
              <a:spcAft>
                <a:spcPts val="1200"/>
              </a:spcAft>
            </a:pPr>
            <a:r>
              <a:rPr lang="en-US" sz="1800" b="1" i="0" u="none" strike="noStrike" dirty="0">
                <a:solidFill>
                  <a:srgbClr val="FF0000"/>
                </a:solidFill>
                <a:effectLst/>
                <a:latin typeface="Arial" panose="020B0604020202020204" pitchFamily="34" charset="0"/>
              </a:rPr>
              <a:t>Activity – Listening and Asserting</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A core component of building relationships, is using emotional intelligence to communicate effectively. And good communication requires listening and asserting skills.</a:t>
            </a:r>
            <a:endParaRPr lang="en-US" b="0" dirty="0">
              <a:effectLst/>
            </a:endParaRP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Turn to</a:t>
            </a:r>
            <a:r>
              <a:rPr lang="en-US" sz="1800" b="1" i="0" u="none" strike="noStrike" dirty="0">
                <a:solidFill>
                  <a:srgbClr val="9900FF"/>
                </a:solidFill>
                <a:effectLst/>
                <a:latin typeface="Arial" panose="020B0604020202020204" pitchFamily="34" charset="0"/>
              </a:rPr>
              <a:t> page 10 in your playbook </a:t>
            </a:r>
            <a:r>
              <a:rPr lang="en-US" sz="1800" b="0" i="0" u="none" strike="noStrike" dirty="0">
                <a:solidFill>
                  <a:srgbClr val="000000"/>
                </a:solidFill>
                <a:effectLst/>
                <a:latin typeface="Arial" panose="020B0604020202020204" pitchFamily="34" charset="0"/>
              </a:rPr>
              <a:t>to look through listening and asserting skills you can practice when you communicate.</a:t>
            </a:r>
          </a:p>
          <a:p>
            <a:pPr rtl="0">
              <a:spcBef>
                <a:spcPts val="1200"/>
              </a:spcBef>
              <a:spcAft>
                <a:spcPts val="1200"/>
              </a:spcAft>
            </a:pPr>
            <a:endParaRPr lang="en-US" b="0" dirty="0">
              <a:effectLst/>
            </a:endParaRPr>
          </a:p>
          <a:p>
            <a:pPr rtl="0">
              <a:spcBef>
                <a:spcPts val="1200"/>
              </a:spcBef>
              <a:spcAft>
                <a:spcPts val="1200"/>
              </a:spcAft>
            </a:pPr>
            <a:r>
              <a:rPr lang="en-US" sz="1800" b="0" i="0" u="none" strike="noStrike" dirty="0">
                <a:solidFill>
                  <a:srgbClr val="FF0000"/>
                </a:solidFill>
                <a:effectLst/>
                <a:latin typeface="Arial" panose="020B0604020202020204" pitchFamily="34" charset="0"/>
              </a:rPr>
              <a:t>2 Minutes to add to chat - Take a moment to review the skills listed, what resonates with you? What does not? Anything you would add?</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16</a:t>
            </a:fld>
            <a:endParaRPr lang="en-US"/>
          </a:p>
        </p:txBody>
      </p:sp>
    </p:spTree>
    <p:extLst>
      <p:ext uri="{BB962C8B-B14F-4D97-AF65-F5344CB8AC3E}">
        <p14:creationId xmlns:p14="http://schemas.microsoft.com/office/powerpoint/2010/main" val="3102389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9:35 – 9:37</a:t>
            </a:r>
          </a:p>
          <a:p>
            <a:pPr rtl="0">
              <a:spcBef>
                <a:spcPts val="1200"/>
              </a:spcBef>
              <a:spcAft>
                <a:spcPts val="1200"/>
              </a:spcAft>
            </a:pPr>
            <a:r>
              <a:rPr lang="en-US" sz="1800" b="1" i="0" u="none" strike="noStrike" dirty="0">
                <a:solidFill>
                  <a:srgbClr val="000000"/>
                </a:solidFill>
                <a:effectLst/>
                <a:latin typeface="Arial" panose="020B0604020202020204" pitchFamily="34" charset="0"/>
              </a:rPr>
              <a:t>1.5 minutes</a:t>
            </a:r>
          </a:p>
          <a:p>
            <a:pPr rtl="0">
              <a:spcBef>
                <a:spcPts val="1200"/>
              </a:spcBef>
              <a:spcAft>
                <a:spcPts val="1200"/>
              </a:spcAft>
            </a:pPr>
            <a:r>
              <a:rPr lang="en-US" sz="1800" b="1" i="0" u="none" strike="noStrike" dirty="0">
                <a:solidFill>
                  <a:srgbClr val="000000"/>
                </a:solidFill>
                <a:effectLst/>
                <a:latin typeface="Arial" panose="020B0604020202020204" pitchFamily="34" charset="0"/>
              </a:rPr>
              <a:t>CK-</a:t>
            </a:r>
            <a:r>
              <a:rPr lang="en-US" sz="1800" b="0" i="0" u="none" strike="noStrike" dirty="0">
                <a:solidFill>
                  <a:srgbClr val="000000"/>
                </a:solidFill>
                <a:effectLst/>
                <a:latin typeface="Arial" panose="020B0604020202020204" pitchFamily="34" charset="0"/>
              </a:rPr>
              <a:t> So, now we are going to spend some time really digging into Emotional Intelligence from a leadership perspective.</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 </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Flip back to your </a:t>
            </a:r>
            <a:r>
              <a:rPr lang="en-US" sz="1800" b="1" i="0" u="none" strike="noStrike" dirty="0">
                <a:solidFill>
                  <a:srgbClr val="000000"/>
                </a:solidFill>
                <a:effectLst/>
                <a:latin typeface="Arial" panose="020B0604020202020204" pitchFamily="34" charset="0"/>
              </a:rPr>
              <a:t>self-assessment</a:t>
            </a:r>
            <a:r>
              <a:rPr lang="en-US" sz="1800" b="0" i="0" u="none" strike="noStrike" dirty="0">
                <a:solidFill>
                  <a:srgbClr val="000000"/>
                </a:solidFill>
                <a:effectLst/>
                <a:latin typeface="Arial" panose="020B0604020202020204" pitchFamily="34" charset="0"/>
              </a:rPr>
              <a:t> and note the Emotional Intelligence Core component where you had the highest ratings overall. </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Amy is going to give us a scenario, and we are going to have you break into 4 groups by core elements: Self Awareness, Self-Management, Social Awareness, and Relationship Management. You will pick the breakout room where you feel you scored the highest.</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CLICK</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Amy -</a:t>
            </a:r>
            <a:r>
              <a:rPr lang="en-US" sz="1800" b="0" i="0" u="none" strike="noStrike" dirty="0">
                <a:solidFill>
                  <a:srgbClr val="000000"/>
                </a:solidFill>
                <a:effectLst/>
                <a:latin typeface="Arial" panose="020B0604020202020204" pitchFamily="34" charset="0"/>
              </a:rPr>
              <a:t> The scenario is also included on </a:t>
            </a:r>
            <a:r>
              <a:rPr lang="en-US" sz="1800" b="1" i="0" u="none" strike="noStrike" dirty="0">
                <a:solidFill>
                  <a:srgbClr val="9900FF"/>
                </a:solidFill>
                <a:effectLst/>
                <a:latin typeface="Arial" panose="020B0604020202020204" pitchFamily="34" charset="0"/>
              </a:rPr>
              <a:t>page 11 </a:t>
            </a:r>
            <a:r>
              <a:rPr lang="en-US" sz="1800" b="0" i="0" u="none" strike="noStrike" dirty="0">
                <a:solidFill>
                  <a:srgbClr val="000000"/>
                </a:solidFill>
                <a:effectLst/>
                <a:latin typeface="Arial" panose="020B0604020202020204" pitchFamily="34" charset="0"/>
              </a:rPr>
              <a:t>of your playbook, followed by a list of emotional intelligence competencies you may find helpful as you discuss the scenario.</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 </a:t>
            </a:r>
            <a:endParaRPr lang="en-US" b="0" dirty="0">
              <a:effectLst/>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So, today, you’re facilitating a meeting </a:t>
            </a:r>
            <a:r>
              <a:rPr lang="en-US" sz="1800" b="1" i="0" u="none" strike="noStrike" dirty="0">
                <a:solidFill>
                  <a:srgbClr val="C00000"/>
                </a:solidFill>
                <a:effectLst/>
                <a:latin typeface="Arial" panose="020B0604020202020204" pitchFamily="34" charset="0"/>
              </a:rPr>
              <a:t>with library staff from across Colorado</a:t>
            </a:r>
            <a:r>
              <a:rPr lang="en-US" sz="1800" b="1" i="0" u="none" strike="noStrike" dirty="0">
                <a:solidFill>
                  <a:srgbClr val="000000"/>
                </a:solidFill>
                <a:effectLst/>
                <a:latin typeface="Arial" panose="020B0604020202020204" pitchFamily="34" charset="0"/>
              </a:rPr>
              <a:t>, and one member is bullying other members. You do not know any of the attendees well. How would you use your strongest Core Element to address this behavior, either during the meeting, or after the meeting with the bully, or with the person being bullied, or both. </a:t>
            </a:r>
          </a:p>
          <a:p>
            <a:pPr rtl="0">
              <a:spcBef>
                <a:spcPts val="1200"/>
              </a:spcBef>
              <a:spcAft>
                <a:spcPts val="1200"/>
              </a:spcAft>
            </a:pPr>
            <a:endParaRPr lang="en-US" b="1" dirty="0">
              <a:effectLst/>
            </a:endParaRPr>
          </a:p>
          <a:p>
            <a:pPr rtl="0">
              <a:spcBef>
                <a:spcPts val="1200"/>
              </a:spcBef>
              <a:spcAft>
                <a:spcPts val="1200"/>
              </a:spcAft>
            </a:pPr>
            <a:r>
              <a:rPr lang="en-US" sz="1800" b="0" i="0" u="none" strike="noStrike" dirty="0">
                <a:solidFill>
                  <a:srgbClr val="FF0000"/>
                </a:solidFill>
                <a:effectLst/>
                <a:latin typeface="Arial" panose="020B0604020202020204" pitchFamily="34" charset="0"/>
              </a:rPr>
              <a:t>Christine – Explains breakout</a:t>
            </a:r>
          </a:p>
          <a:p>
            <a:pPr rtl="0">
              <a:spcBef>
                <a:spcPts val="1200"/>
              </a:spcBef>
              <a:spcAft>
                <a:spcPts val="1200"/>
              </a:spcAft>
            </a:pPr>
            <a:r>
              <a:rPr lang="en-US" sz="1800" b="0" i="0" u="none" strike="noStrike" dirty="0">
                <a:solidFill>
                  <a:srgbClr val="FF0000"/>
                </a:solidFill>
                <a:effectLst/>
                <a:latin typeface="Arial" panose="020B0604020202020204" pitchFamily="34" charset="0"/>
              </a:rPr>
              <a:t>TEST IN ZOOM</a:t>
            </a:r>
          </a:p>
          <a:p>
            <a:pPr rtl="0">
              <a:spcBef>
                <a:spcPts val="1200"/>
              </a:spcBef>
              <a:spcAft>
                <a:spcPts val="1200"/>
              </a:spcAft>
            </a:pPr>
            <a:endParaRPr lang="en-US" sz="1800" b="0" i="0" u="none" strike="noStrike" dirty="0">
              <a:solidFill>
                <a:srgbClr val="C00000"/>
              </a:solidFill>
              <a:effectLst/>
              <a:latin typeface="Arial" panose="020B0604020202020204" pitchFamily="34" charset="0"/>
            </a:endParaRPr>
          </a:p>
          <a:p>
            <a:pPr rtl="0">
              <a:spcBef>
                <a:spcPts val="1200"/>
              </a:spcBef>
              <a:spcAft>
                <a:spcPts val="1200"/>
              </a:spcAft>
            </a:pPr>
            <a:r>
              <a:rPr lang="en-US" sz="1800" b="0" i="0" u="none" strike="noStrike" dirty="0">
                <a:solidFill>
                  <a:srgbClr val="C00000"/>
                </a:solidFill>
                <a:effectLst/>
                <a:latin typeface="Arial" panose="020B0604020202020204" pitchFamily="34" charset="0"/>
              </a:rPr>
              <a:t>Ok, so we are going to have you go into breakout rooms. When you see the prompt on the screen, you will select the breakout room labeled with the Core Element you scored the highest on.</a:t>
            </a:r>
          </a:p>
          <a:p>
            <a:pPr rtl="0">
              <a:spcBef>
                <a:spcPts val="1200"/>
              </a:spcBef>
              <a:spcAft>
                <a:spcPts val="1200"/>
              </a:spcAft>
            </a:pPr>
            <a:endParaRPr lang="en-US" sz="1800" b="0" i="0" u="none" strike="noStrike" dirty="0">
              <a:solidFill>
                <a:srgbClr val="C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While you are in your breakout rooms, you will have access to audio, video, and chat that no one else can see. Please pick a person to take notes and report out when we come back together.</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There will be a 60 second warning when the rooms before the rooms will close, and you will automatically be returned to the main room.</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We’ll give you about 8-10 minutes to talk, and then we’ll ask each group to report out.</a:t>
            </a:r>
            <a:endParaRPr lang="en-US" b="0" dirty="0">
              <a:effectLst/>
            </a:endParaRPr>
          </a:p>
          <a:p>
            <a:br>
              <a:rPr lang="en-US" dirty="0"/>
            </a:br>
            <a:endParaRPr lang="en-US" b="0" dirty="0">
              <a:effectLst/>
            </a:endParaRPr>
          </a:p>
          <a:p>
            <a:br>
              <a:rPr lang="en-US" dirty="0"/>
            </a:b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 </a:t>
            </a:r>
            <a:endParaRPr lang="en-US" b="0" dirty="0">
              <a:effectLst/>
            </a:endParaRPr>
          </a:p>
          <a:p>
            <a:br>
              <a:rPr lang="en-US" dirty="0"/>
            </a:b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17</a:t>
            </a:fld>
            <a:endParaRPr lang="en-US"/>
          </a:p>
        </p:txBody>
      </p:sp>
    </p:spTree>
    <p:extLst>
      <p:ext uri="{BB962C8B-B14F-4D97-AF65-F5344CB8AC3E}">
        <p14:creationId xmlns:p14="http://schemas.microsoft.com/office/powerpoint/2010/main" val="712597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9:37 – 9:45 – in groups</a:t>
            </a:r>
          </a:p>
          <a:p>
            <a:r>
              <a:rPr lang="en-US" b="1" dirty="0"/>
              <a:t>9:45-9:55 8-10 minutes - Groups report out</a:t>
            </a:r>
          </a:p>
        </p:txBody>
      </p:sp>
      <p:sp>
        <p:nvSpPr>
          <p:cNvPr id="4" name="Slide Number Placeholder 3"/>
          <p:cNvSpPr>
            <a:spLocks noGrp="1"/>
          </p:cNvSpPr>
          <p:nvPr>
            <p:ph type="sldNum" sz="quarter" idx="5"/>
          </p:nvPr>
        </p:nvSpPr>
        <p:spPr/>
        <p:txBody>
          <a:bodyPr/>
          <a:lstStyle/>
          <a:p>
            <a:fld id="{2A1DE3EA-8ED4-4247-88B7-4F67931E1F69}" type="slidenum">
              <a:rPr lang="en-US" smtClean="0"/>
              <a:t>18</a:t>
            </a:fld>
            <a:endParaRPr lang="en-US"/>
          </a:p>
        </p:txBody>
      </p:sp>
    </p:spTree>
    <p:extLst>
      <p:ext uri="{BB962C8B-B14F-4D97-AF65-F5344CB8AC3E}">
        <p14:creationId xmlns:p14="http://schemas.microsoft.com/office/powerpoint/2010/main" val="3314150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9:55 – 10:00 </a:t>
            </a:r>
          </a:p>
          <a:p>
            <a:pPr rtl="0">
              <a:spcBef>
                <a:spcPts val="1200"/>
              </a:spcBef>
              <a:spcAft>
                <a:spcPts val="1200"/>
              </a:spcAft>
            </a:pPr>
            <a:r>
              <a:rPr lang="en-US" sz="1800" b="1" i="0" u="none" strike="noStrike" dirty="0">
                <a:solidFill>
                  <a:srgbClr val="000000"/>
                </a:solidFill>
                <a:effectLst/>
                <a:latin typeface="Arial" panose="020B0604020202020204" pitchFamily="34" charset="0"/>
              </a:rPr>
              <a:t>1 minute talking</a:t>
            </a:r>
          </a:p>
          <a:p>
            <a:pPr rtl="0">
              <a:spcBef>
                <a:spcPts val="1200"/>
              </a:spcBef>
              <a:spcAft>
                <a:spcPts val="1200"/>
              </a:spcAft>
            </a:pPr>
            <a:endParaRPr lang="en-US" sz="1800" b="1" i="0" u="none" strike="noStrike" dirty="0">
              <a:solidFill>
                <a:srgbClr val="000000"/>
              </a:solidFill>
              <a:effectLst/>
              <a:latin typeface="Arial" panose="020B0604020202020204" pitchFamily="34" charset="0"/>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Amy - </a:t>
            </a:r>
            <a:r>
              <a:rPr lang="en-US" sz="1800" b="0" i="0" u="none" strike="noStrike" dirty="0">
                <a:solidFill>
                  <a:srgbClr val="000000"/>
                </a:solidFill>
                <a:effectLst/>
                <a:latin typeface="Arial" panose="020B0604020202020204" pitchFamily="34" charset="0"/>
              </a:rPr>
              <a:t>Thanks for participating in our Emotional Intelligence Leadership discussions. Hopefully, you either learned a few new strategies to try, or learned that you know more about Emotional Intelligence than you previously thought!</a:t>
            </a:r>
          </a:p>
          <a:p>
            <a:pPr rtl="0">
              <a:spcBef>
                <a:spcPts val="1200"/>
              </a:spcBef>
              <a:spcAft>
                <a:spcPts val="1200"/>
              </a:spcAft>
            </a:pPr>
            <a:endParaRPr lang="en-US" b="0" dirty="0">
              <a:effectLst/>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CK </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Action Plan</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As we wrap up today’s session, we want you to leave with an action plan for practicing Emotional Intelligence. So, once again, take a look at your self-assessment, and select a Core Element you want to work on in the next month.</a:t>
            </a:r>
          </a:p>
          <a:p>
            <a:pPr rtl="0">
              <a:spcBef>
                <a:spcPts val="1200"/>
              </a:spcBef>
              <a:spcAft>
                <a:spcPts val="1200"/>
              </a:spcAft>
            </a:pP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Turn to </a:t>
            </a:r>
            <a:r>
              <a:rPr lang="en-US" sz="1800" b="1" i="0" u="none" strike="noStrike" dirty="0">
                <a:solidFill>
                  <a:srgbClr val="9900FF"/>
                </a:solidFill>
                <a:effectLst/>
                <a:latin typeface="Arial" panose="020B0604020202020204" pitchFamily="34" charset="0"/>
              </a:rPr>
              <a:t>page 14 in your playbook</a:t>
            </a:r>
          </a:p>
          <a:p>
            <a:pPr rtl="0">
              <a:spcBef>
                <a:spcPts val="1200"/>
              </a:spcBef>
              <a:spcAft>
                <a:spcPts val="1200"/>
              </a:spcAft>
            </a:pPr>
            <a:endParaRPr lang="en-US" b="0" dirty="0">
              <a:effectLst/>
            </a:endParaRP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lang="en-US" sz="1800" b="0" i="0" u="none" strike="noStrike" dirty="0">
                <a:solidFill>
                  <a:srgbClr val="000000"/>
                </a:solidFill>
                <a:effectLst/>
                <a:latin typeface="Arial" panose="020B0604020202020204" pitchFamily="34" charset="0"/>
              </a:rPr>
              <a:t>List that element and a sub-element if relevant</a:t>
            </a: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endParaRPr lang="en-US" sz="1800" b="0" i="0" u="none" strike="noStrike" dirty="0">
              <a:solidFill>
                <a:srgbClr val="000000"/>
              </a:solidFill>
              <a:effectLst/>
              <a:latin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lang="en-US" sz="1800" b="0" i="0" u="none" strike="noStrike" dirty="0">
                <a:solidFill>
                  <a:srgbClr val="000000"/>
                </a:solidFill>
                <a:effectLst/>
                <a:latin typeface="Arial" panose="020B0604020202020204" pitchFamily="34" charset="0"/>
              </a:rPr>
              <a:t>Think about everything we have talked about today and pick a strategy or 2 you can commit to practicing over the next month. List those in your playbook. You may also want to check out some of the resources on </a:t>
            </a:r>
            <a:r>
              <a:rPr lang="en-US" sz="1800" b="1" i="0" u="none" strike="noStrike" dirty="0">
                <a:solidFill>
                  <a:srgbClr val="9900FF"/>
                </a:solidFill>
                <a:effectLst/>
                <a:latin typeface="Arial" panose="020B0604020202020204" pitchFamily="34" charset="0"/>
              </a:rPr>
              <a:t>page 15</a:t>
            </a:r>
            <a:r>
              <a:rPr lang="en-US" sz="1800" b="0" i="0" u="none" strike="noStrike" dirty="0">
                <a:solidFill>
                  <a:srgbClr val="000000"/>
                </a:solidFill>
                <a:effectLst/>
                <a:latin typeface="Arial" panose="020B0604020202020204" pitchFamily="34" charset="0"/>
              </a:rPr>
              <a:t> for more inspiration.</a:t>
            </a: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endParaRPr lang="en-US" sz="1800" b="0" i="0" u="none" strike="noStrike" dirty="0">
              <a:solidFill>
                <a:srgbClr val="000000"/>
              </a:solidFill>
              <a:effectLst/>
              <a:latin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lang="en-US" sz="1800" b="0" i="0" u="none" strike="noStrike" dirty="0">
                <a:solidFill>
                  <a:srgbClr val="000000"/>
                </a:solidFill>
                <a:effectLst/>
                <a:latin typeface="Arial" panose="020B0604020202020204" pitchFamily="34" charset="0"/>
              </a:rPr>
              <a:t>Think of someone you work with that excels in the skill you are wanting to work on. Note that person in your playbook and set a date to contact them this month to chat.</a:t>
            </a:r>
          </a:p>
          <a:p>
            <a:pPr rtl="0" fontAlgn="base">
              <a:spcBef>
                <a:spcPts val="0"/>
              </a:spcBef>
              <a:spcAft>
                <a:spcPts val="0"/>
              </a:spcAft>
              <a:buFont typeface="+mj-lt"/>
              <a:buAutoNum type="arabicPeriod"/>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Amy - </a:t>
            </a:r>
            <a:r>
              <a:rPr lang="en-US" sz="1800" b="0" i="0" u="none" strike="noStrike" dirty="0">
                <a:solidFill>
                  <a:srgbClr val="000000"/>
                </a:solidFill>
                <a:effectLst/>
                <a:latin typeface="Arial" panose="020B0604020202020204" pitchFamily="34" charset="0"/>
              </a:rPr>
              <a:t>And don't forget all the resources we have included at the end of your </a:t>
            </a:r>
            <a:r>
              <a:rPr lang="en-US" sz="1800" b="1" i="0" u="none" strike="noStrike" dirty="0">
                <a:solidFill>
                  <a:srgbClr val="9900FF"/>
                </a:solidFill>
                <a:effectLst/>
                <a:latin typeface="Arial" panose="020B0604020202020204" pitchFamily="34" charset="0"/>
              </a:rPr>
              <a:t>playbook</a:t>
            </a:r>
            <a:r>
              <a:rPr lang="en-US" sz="1800" b="0" i="0" u="none" strike="noStrike" dirty="0">
                <a:solidFill>
                  <a:srgbClr val="000000"/>
                </a:solidFill>
                <a:effectLst/>
                <a:latin typeface="Arial" panose="020B0604020202020204" pitchFamily="34" charset="0"/>
              </a:rPr>
              <a:t>.</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19</a:t>
            </a:fld>
            <a:endParaRPr lang="en-US"/>
          </a:p>
        </p:txBody>
      </p:sp>
    </p:spTree>
    <p:extLst>
      <p:ext uri="{BB962C8B-B14F-4D97-AF65-F5344CB8AC3E}">
        <p14:creationId xmlns:p14="http://schemas.microsoft.com/office/powerpoint/2010/main" val="424041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9:11-9:12</a:t>
            </a:r>
          </a:p>
          <a:p>
            <a:pPr rtl="0">
              <a:spcBef>
                <a:spcPts val="1200"/>
              </a:spcBef>
              <a:spcAft>
                <a:spcPts val="1200"/>
              </a:spcAft>
            </a:pPr>
            <a:r>
              <a:rPr lang="en-US" sz="1800" b="1" i="0" u="none" strike="noStrike" dirty="0">
                <a:solidFill>
                  <a:srgbClr val="000000"/>
                </a:solidFill>
                <a:effectLst/>
                <a:latin typeface="Arial" panose="020B0604020202020204" pitchFamily="34" charset="0"/>
              </a:rPr>
              <a:t>1 minute - Amy</a:t>
            </a:r>
            <a:r>
              <a:rPr lang="en-US" sz="1800" b="0" i="0" u="none" strike="noStrike" dirty="0">
                <a:solidFill>
                  <a:srgbClr val="000000"/>
                </a:solidFill>
                <a:effectLst/>
                <a:latin typeface="Arial" panose="020B0604020202020204" pitchFamily="34" charset="0"/>
              </a:rPr>
              <a:t> </a:t>
            </a:r>
          </a:p>
          <a:p>
            <a:pPr rtl="0">
              <a:spcBef>
                <a:spcPts val="1200"/>
              </a:spcBef>
              <a:spcAft>
                <a:spcPts val="1200"/>
              </a:spcAft>
            </a:pPr>
            <a:r>
              <a:rPr lang="en-US" sz="1800" b="0" i="0" u="none" strike="noStrike" dirty="0">
                <a:solidFill>
                  <a:srgbClr val="000000"/>
                </a:solidFill>
                <a:effectLst/>
                <a:latin typeface="Arial" panose="020B0604020202020204" pitchFamily="34" charset="0"/>
              </a:rPr>
              <a:t>To start, we want you to take just a moment and think about how you are feeling today, and jot that on the </a:t>
            </a:r>
            <a:r>
              <a:rPr lang="en-US" sz="1800" b="1" i="0" u="none" strike="noStrike" dirty="0">
                <a:solidFill>
                  <a:srgbClr val="000000"/>
                </a:solidFill>
                <a:effectLst/>
                <a:latin typeface="Arial" panose="020B0604020202020204" pitchFamily="34" charset="0"/>
              </a:rPr>
              <a:t>page 2 of your Playbook</a:t>
            </a:r>
            <a:r>
              <a:rPr lang="en-US" sz="1800" b="0" i="0" u="none" strike="noStrike" dirty="0">
                <a:solidFill>
                  <a:srgbClr val="000000"/>
                </a:solidFill>
                <a:effectLst/>
                <a:latin typeface="Arial" panose="020B0604020202020204" pitchFamily="34" charset="0"/>
              </a:rPr>
              <a:t>. </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We wanted to acknowledge that this has been a hard year and a half with the pandemic, politics, social justice issues, and now we’re faced with the Delta and now Omicron variant of the virus as it continues.</a:t>
            </a:r>
            <a:endParaRPr lang="en-US" b="0" dirty="0">
              <a:effectLst/>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 </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So, as you think about how you are feeling today, just know as we go through today’s session that what you are feeling is ok, and it’s important to check in and notice how you feel.</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Overall, our goals for this session are for you to understand that: </a:t>
            </a:r>
            <a:endParaRPr lang="en-US" b="0" dirty="0">
              <a:effectLst/>
            </a:endParaRPr>
          </a:p>
          <a:p>
            <a:pPr marL="457200" rtl="0">
              <a:spcBef>
                <a:spcPts val="1200"/>
              </a:spcBef>
              <a:spcAft>
                <a:spcPts val="0"/>
              </a:spcAft>
            </a:pPr>
            <a:r>
              <a:rPr lang="en-US" sz="1800" b="0" i="0" u="none" strike="noStrike" dirty="0">
                <a:solidFill>
                  <a:srgbClr val="000000"/>
                </a:solidFill>
                <a:effectLst/>
                <a:latin typeface="Arial" panose="020B0604020202020204" pitchFamily="34" charset="0"/>
              </a:rPr>
              <a:t>●      Emotions are Powerful</a:t>
            </a:r>
            <a:endParaRPr lang="en-US" b="0" dirty="0">
              <a:effectLst/>
            </a:endParaRPr>
          </a:p>
          <a:p>
            <a:pPr marL="457200" rtl="0">
              <a:spcBef>
                <a:spcPts val="1200"/>
              </a:spcBef>
              <a:spcAft>
                <a:spcPts val="1200"/>
              </a:spcAft>
            </a:pPr>
            <a:r>
              <a:rPr lang="en-US" sz="1800" b="0" i="0" u="none" strike="noStrike" dirty="0">
                <a:solidFill>
                  <a:srgbClr val="000000"/>
                </a:solidFill>
                <a:effectLst/>
                <a:latin typeface="Arial" panose="020B0604020202020204" pitchFamily="34" charset="0"/>
              </a:rPr>
              <a:t>●      Emotions are Valid</a:t>
            </a:r>
            <a:endParaRPr lang="en-US" b="0" dirty="0">
              <a:effectLst/>
            </a:endParaRPr>
          </a:p>
          <a:p>
            <a:pPr marL="457200" rtl="0">
              <a:spcBef>
                <a:spcPts val="0"/>
              </a:spcBef>
              <a:spcAft>
                <a:spcPts val="1200"/>
              </a:spcAft>
            </a:pPr>
            <a:r>
              <a:rPr lang="en-US" sz="1800" b="0" i="0" u="none" strike="noStrike" dirty="0">
                <a:solidFill>
                  <a:srgbClr val="000000"/>
                </a:solidFill>
                <a:effectLst/>
                <a:latin typeface="Arial" panose="020B0604020202020204" pitchFamily="34" charset="0"/>
              </a:rPr>
              <a:t>●      As a leader, whether you are “an emotional person” or not, it benefits everyone when leaders are emotionally intelligent because people you are leading have emotions.</a:t>
            </a:r>
          </a:p>
          <a:p>
            <a:pPr marL="457200" rtl="0">
              <a:spcBef>
                <a:spcPts val="0"/>
              </a:spcBef>
              <a:spcAft>
                <a:spcPts val="1200"/>
              </a:spcAft>
            </a:pP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2</a:t>
            </a:fld>
            <a:endParaRPr lang="en-US"/>
          </a:p>
        </p:txBody>
      </p:sp>
    </p:spTree>
    <p:extLst>
      <p:ext uri="{BB962C8B-B14F-4D97-AF65-F5344CB8AC3E}">
        <p14:creationId xmlns:p14="http://schemas.microsoft.com/office/powerpoint/2010/main" val="685227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effectLst/>
              </a:rPr>
              <a:t>Survey - https://www.surveygizmo.com/s3/4404594/kreger-c</a:t>
            </a:r>
            <a:endParaRPr lang="en-US"/>
          </a:p>
        </p:txBody>
      </p:sp>
      <p:sp>
        <p:nvSpPr>
          <p:cNvPr id="4" name="Slide Number Placeholder 3"/>
          <p:cNvSpPr>
            <a:spLocks noGrp="1"/>
          </p:cNvSpPr>
          <p:nvPr>
            <p:ph type="sldNum" sz="quarter" idx="5"/>
          </p:nvPr>
        </p:nvSpPr>
        <p:spPr/>
        <p:txBody>
          <a:bodyPr/>
          <a:lstStyle/>
          <a:p>
            <a:fld id="{2A1DE3EA-8ED4-4247-88B7-4F67931E1F69}" type="slidenum">
              <a:rPr lang="en-US" smtClean="0"/>
              <a:t>20</a:t>
            </a:fld>
            <a:endParaRPr lang="en-US"/>
          </a:p>
        </p:txBody>
      </p:sp>
    </p:spTree>
    <p:extLst>
      <p:ext uri="{BB962C8B-B14F-4D97-AF65-F5344CB8AC3E}">
        <p14:creationId xmlns:p14="http://schemas.microsoft.com/office/powerpoint/2010/main" val="218252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9:12 – 9:15 (slides 3&amp;4)</a:t>
            </a:r>
          </a:p>
          <a:p>
            <a:pPr rtl="0">
              <a:spcBef>
                <a:spcPts val="1200"/>
              </a:spcBef>
              <a:spcAft>
                <a:spcPts val="1200"/>
              </a:spcAft>
            </a:pPr>
            <a:r>
              <a:rPr lang="en-US" sz="1800" b="1" i="0" u="none" strike="noStrike" dirty="0">
                <a:solidFill>
                  <a:srgbClr val="000000"/>
                </a:solidFill>
                <a:effectLst/>
                <a:latin typeface="Arial" panose="020B0604020202020204" pitchFamily="34" charset="0"/>
              </a:rPr>
              <a:t>Amy - Science of Emotions</a:t>
            </a:r>
            <a:r>
              <a:rPr lang="en-US" sz="1800" b="1" i="0" u="none" strike="noStrike" dirty="0">
                <a:solidFill>
                  <a:srgbClr val="FF0000"/>
                </a:solidFill>
                <a:effectLst/>
                <a:latin typeface="Arial" panose="020B0604020202020204" pitchFamily="34" charset="0"/>
              </a:rPr>
              <a:t> – 3 minutes (slides 3 &amp;4)</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As we were doing research for this presentation, it became clear that there is no single definition of emotion, and despite technological advances allowing us to map the brain, exactly HOW and WHERE emotions are created is unclear. There are many theories, however, here are 3 of them:</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The Classical view: </a:t>
            </a:r>
            <a:r>
              <a:rPr lang="en-US" sz="1800" b="0" i="0" u="none" strike="noStrike" dirty="0">
                <a:solidFill>
                  <a:srgbClr val="000000"/>
                </a:solidFill>
                <a:effectLst/>
                <a:latin typeface="Arial" panose="020B0604020202020204" pitchFamily="34" charset="0"/>
              </a:rPr>
              <a:t>How many of you remember learning that facial expressions are universally recognized, and that emotions are the same across all cultures? (raise hands)</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So, the classic view posits that our emotions are artifacts of evolution and that they are universal. Basically, that there is a fingerprint for emotions, and that people of every age, in every culture, in every part of the world </a:t>
            </a:r>
            <a:r>
              <a:rPr lang="en-US" sz="1800" b="1" i="1" u="none" strike="noStrike" dirty="0">
                <a:solidFill>
                  <a:srgbClr val="000000"/>
                </a:solidFill>
                <a:effectLst/>
                <a:latin typeface="Arial" panose="020B0604020202020204" pitchFamily="34" charset="0"/>
              </a:rPr>
              <a:t>should </a:t>
            </a:r>
            <a:r>
              <a:rPr lang="en-US" sz="1800" b="0" i="0" u="none" strike="noStrike" dirty="0">
                <a:solidFill>
                  <a:srgbClr val="000000"/>
                </a:solidFill>
                <a:effectLst/>
                <a:latin typeface="Arial" panose="020B0604020202020204" pitchFamily="34" charset="0"/>
              </a:rPr>
              <a:t>experience sadness more or less as you do.</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No such fingerprints have been found!</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Basic/Core Emotions</a:t>
            </a:r>
          </a:p>
          <a:p>
            <a:pPr rtl="0">
              <a:spcBef>
                <a:spcPts val="1200"/>
              </a:spcBef>
              <a:spcAft>
                <a:spcPts val="1200"/>
              </a:spcAft>
            </a:pPr>
            <a:r>
              <a:rPr lang="en-US" sz="1800" b="0" i="0" u="none" strike="noStrike" dirty="0">
                <a:solidFill>
                  <a:srgbClr val="000000"/>
                </a:solidFill>
                <a:effectLst/>
                <a:latin typeface="Arial" panose="020B0604020202020204" pitchFamily="34" charset="0"/>
              </a:rPr>
              <a:t>Another theory is that there are 6 core emotions, fear, anger, joy, sadness, disgust, and surprise, and some theorize that different emotions are linked to specific areas of the brain.</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Daniel Goleman’s book Emotional Intelligence is somewhat based on the premise of core emotions and the idea that each emotion has a specific reaction in the body. However, he also stated that … “There are hundreds of emotions, along with their blends, variations, mutations, and nuances. Indeed, there are many more subtleties of emotion than we have words for.”</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In his later works, he focuses more on </a:t>
            </a:r>
            <a:r>
              <a:rPr lang="en-US" sz="1800" b="0" i="1" u="none" strike="noStrike" dirty="0">
                <a:solidFill>
                  <a:srgbClr val="000000"/>
                </a:solidFill>
                <a:effectLst/>
                <a:latin typeface="Arial" panose="020B0604020202020204" pitchFamily="34" charset="0"/>
              </a:rPr>
              <a:t>what we can do</a:t>
            </a:r>
            <a:r>
              <a:rPr lang="en-US" sz="1800" b="0" i="0" u="none" strike="noStrike" dirty="0">
                <a:solidFill>
                  <a:srgbClr val="000000"/>
                </a:solidFill>
                <a:effectLst/>
                <a:latin typeface="Arial" panose="020B0604020202020204" pitchFamily="34" charset="0"/>
              </a:rPr>
              <a:t> with our emotional data rather than </a:t>
            </a:r>
            <a:r>
              <a:rPr lang="en-US" sz="1800" b="0" i="1" u="none" strike="noStrike" dirty="0">
                <a:solidFill>
                  <a:srgbClr val="000000"/>
                </a:solidFill>
                <a:effectLst/>
                <a:latin typeface="Arial" panose="020B0604020202020204" pitchFamily="34" charset="0"/>
              </a:rPr>
              <a:t>what causes</a:t>
            </a:r>
            <a:r>
              <a:rPr lang="en-US" sz="1800" b="0" i="0" u="none" strike="noStrike" dirty="0">
                <a:solidFill>
                  <a:srgbClr val="000000"/>
                </a:solidFill>
                <a:effectLst/>
                <a:latin typeface="Arial" panose="020B0604020202020204" pitchFamily="34" charset="0"/>
              </a:rPr>
              <a:t> emotions.  We will circle back to Goleman’s work when we talk about how to apply Emotional Intelligence in a leadership context.</a:t>
            </a:r>
            <a:endParaRPr lang="en-US" b="0" dirty="0">
              <a:effectLst/>
            </a:endParaRPr>
          </a:p>
          <a:p>
            <a:pPr marL="457200" rtl="0">
              <a:spcBef>
                <a:spcPts val="1200"/>
              </a:spcBef>
              <a:spcAft>
                <a:spcPts val="1200"/>
              </a:spcAft>
            </a:pPr>
            <a:r>
              <a:rPr lang="en-US" sz="1800" b="0" i="0" u="none" strike="noStrike" dirty="0">
                <a:solidFill>
                  <a:srgbClr val="000000"/>
                </a:solidFill>
                <a:effectLst/>
                <a:latin typeface="Arial" panose="020B0604020202020204" pitchFamily="34" charset="0"/>
              </a:rPr>
              <a:t> </a:t>
            </a:r>
            <a:endParaRPr lang="en-US" b="0" dirty="0">
              <a:effectLst/>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Theory of Constructed Emotion</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Lisa Feldman Barrett, proposes in her book, </a:t>
            </a:r>
            <a:r>
              <a:rPr lang="en-US" sz="1800" b="1" i="0" u="none" strike="noStrike" dirty="0">
                <a:solidFill>
                  <a:srgbClr val="000000"/>
                </a:solidFill>
                <a:effectLst/>
                <a:latin typeface="Arial" panose="020B0604020202020204" pitchFamily="34" charset="0"/>
              </a:rPr>
              <a:t>How Emotions are Made</a:t>
            </a:r>
            <a:r>
              <a:rPr lang="en-US" sz="1800" b="0" i="0" u="none" strike="noStrike" dirty="0">
                <a:solidFill>
                  <a:srgbClr val="000000"/>
                </a:solidFill>
                <a:effectLst/>
                <a:latin typeface="Arial" panose="020B0604020202020204" pitchFamily="34" charset="0"/>
              </a:rPr>
              <a:t>, that emotions are constructed by our brains in the moment, rather than simply being experienced in the body. Essentially, an emotion is your brain's creation of what bodily sensations mean.</a:t>
            </a:r>
            <a:endParaRPr lang="en-US" b="0" dirty="0">
              <a:effectLst/>
            </a:endParaRPr>
          </a:p>
          <a:p>
            <a:pPr rtl="0">
              <a:spcBef>
                <a:spcPts val="1200"/>
              </a:spcBef>
              <a:spcAft>
                <a:spcPts val="1200"/>
              </a:spcAft>
            </a:pPr>
            <a:r>
              <a:rPr lang="en-US" sz="1800" b="0" i="0" u="none" strike="noStrike" dirty="0">
                <a:solidFill>
                  <a:srgbClr val="000000"/>
                </a:solidFill>
                <a:effectLst/>
                <a:latin typeface="Times New Roman" panose="02020603050405020304" pitchFamily="18" charset="0"/>
              </a:rPr>
              <a:t> </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What we do know is that emotions are the product of complex processing systems, including the limbic system and the prefrontal cortex, which essentially convert sensory information into the psychophysiological and behavioral changes that we refer to as emotional responses.</a:t>
            </a:r>
            <a:endParaRPr lang="en-US" b="0" dirty="0">
              <a:effectLst/>
            </a:endParaRP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3</a:t>
            </a:fld>
            <a:endParaRPr lang="en-US"/>
          </a:p>
        </p:txBody>
      </p:sp>
    </p:spTree>
    <p:extLst>
      <p:ext uri="{BB962C8B-B14F-4D97-AF65-F5344CB8AC3E}">
        <p14:creationId xmlns:p14="http://schemas.microsoft.com/office/powerpoint/2010/main" val="396933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Amy</a:t>
            </a:r>
          </a:p>
          <a:p>
            <a:endParaRPr lang="en-US" dirty="0"/>
          </a:p>
          <a:p>
            <a:pPr rtl="0">
              <a:spcBef>
                <a:spcPts val="1200"/>
              </a:spcBef>
              <a:spcAft>
                <a:spcPts val="1200"/>
              </a:spcAft>
            </a:pPr>
            <a:r>
              <a:rPr lang="en-US" sz="1200" b="0" i="0" u="none" strike="noStrike" dirty="0">
                <a:solidFill>
                  <a:srgbClr val="000000"/>
                </a:solidFill>
                <a:effectLst/>
                <a:latin typeface="Arial" panose="020B0604020202020204" pitchFamily="34" charset="0"/>
              </a:rPr>
              <a:t>On </a:t>
            </a:r>
            <a:r>
              <a:rPr lang="en-US" sz="1200" b="1" i="0" u="none" strike="noStrike" dirty="0">
                <a:solidFill>
                  <a:srgbClr val="9900FF"/>
                </a:solidFill>
                <a:effectLst/>
                <a:latin typeface="Arial" panose="020B0604020202020204" pitchFamily="34" charset="0"/>
              </a:rPr>
              <a:t>page 4 of your playbook</a:t>
            </a:r>
            <a:r>
              <a:rPr lang="en-US" sz="1200" b="0" i="0" u="none" strike="noStrike" dirty="0">
                <a:solidFill>
                  <a:srgbClr val="000000"/>
                </a:solidFill>
                <a:effectLst/>
                <a:latin typeface="Arial" panose="020B0604020202020204" pitchFamily="34" charset="0"/>
              </a:rPr>
              <a:t>, you can see a diagram of the brain, with brief explanations of the largely agreed upon roles of different parts of the brain.</a:t>
            </a:r>
            <a:endParaRPr lang="en-US" b="0" dirty="0">
              <a:effectLst/>
            </a:endParaRPr>
          </a:p>
          <a:p>
            <a:pPr rtl="0">
              <a:spcBef>
                <a:spcPts val="1200"/>
              </a:spcBef>
              <a:spcAft>
                <a:spcPts val="1200"/>
              </a:spcAft>
            </a:pPr>
            <a:r>
              <a:rPr lang="en-US" sz="1200" b="0" i="0" u="none" strike="noStrike" dirty="0">
                <a:solidFill>
                  <a:srgbClr val="000000"/>
                </a:solidFill>
                <a:effectLst/>
                <a:latin typeface="Arial" panose="020B0604020202020204" pitchFamily="34" charset="0"/>
              </a:rPr>
              <a:t>We also know that between people, the physiological reaction is not consistent.  It’s not the same from person to person. </a:t>
            </a:r>
            <a:r>
              <a:rPr lang="en-US" sz="1200" b="0" i="1" u="none" strike="noStrike" dirty="0">
                <a:solidFill>
                  <a:srgbClr val="000000"/>
                </a:solidFill>
                <a:effectLst/>
                <a:latin typeface="Arial" panose="020B0604020202020204" pitchFamily="34" charset="0"/>
              </a:rPr>
              <a:t>What evokes</a:t>
            </a:r>
            <a:r>
              <a:rPr lang="en-US" sz="1200" b="0" i="0" u="none" strike="noStrike" dirty="0">
                <a:solidFill>
                  <a:srgbClr val="000000"/>
                </a:solidFill>
                <a:effectLst/>
                <a:latin typeface="Arial" panose="020B0604020202020204" pitchFamily="34" charset="0"/>
              </a:rPr>
              <a:t> sadness and anger for me, may not be the same as for Christine, and </a:t>
            </a:r>
            <a:r>
              <a:rPr lang="en-US" sz="1200" b="0" i="1" u="none" strike="noStrike" dirty="0">
                <a:solidFill>
                  <a:srgbClr val="000000"/>
                </a:solidFill>
                <a:effectLst/>
                <a:latin typeface="Arial" panose="020B0604020202020204" pitchFamily="34" charset="0"/>
              </a:rPr>
              <a:t>how I experience</a:t>
            </a:r>
            <a:r>
              <a:rPr lang="en-US" sz="1200" b="0" i="0" u="none" strike="noStrike" dirty="0">
                <a:solidFill>
                  <a:srgbClr val="000000"/>
                </a:solidFill>
                <a:effectLst/>
                <a:latin typeface="Arial" panose="020B0604020202020204" pitchFamily="34" charset="0"/>
              </a:rPr>
              <a:t> sadness or anger may also be very different.</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4</a:t>
            </a:fld>
            <a:endParaRPr lang="en-US"/>
          </a:p>
        </p:txBody>
      </p:sp>
    </p:spTree>
    <p:extLst>
      <p:ext uri="{BB962C8B-B14F-4D97-AF65-F5344CB8AC3E}">
        <p14:creationId xmlns:p14="http://schemas.microsoft.com/office/powerpoint/2010/main" val="228946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9:15 – 9:16</a:t>
            </a:r>
          </a:p>
          <a:p>
            <a:pPr rtl="0">
              <a:spcBef>
                <a:spcPts val="1200"/>
              </a:spcBef>
              <a:spcAft>
                <a:spcPts val="1200"/>
              </a:spcAft>
            </a:pPr>
            <a:r>
              <a:rPr lang="en-US" sz="1800" b="1" i="0" u="none" strike="noStrike" dirty="0">
                <a:solidFill>
                  <a:srgbClr val="000000"/>
                </a:solidFill>
                <a:effectLst/>
                <a:latin typeface="Arial" panose="020B0604020202020204" pitchFamily="34" charset="0"/>
              </a:rPr>
              <a:t>CK - Importance of emotions</a:t>
            </a:r>
            <a:r>
              <a:rPr lang="en-US" sz="1800" b="1" i="0" u="none" strike="noStrike" dirty="0">
                <a:solidFill>
                  <a:srgbClr val="FF0000"/>
                </a:solidFill>
                <a:effectLst/>
                <a:latin typeface="Arial" panose="020B0604020202020204" pitchFamily="34" charset="0"/>
              </a:rPr>
              <a:t> – 1 minute</a:t>
            </a:r>
          </a:p>
          <a:p>
            <a:pPr rtl="0">
              <a:spcBef>
                <a:spcPts val="1200"/>
              </a:spcBef>
              <a:spcAft>
                <a:spcPts val="1200"/>
              </a:spcAft>
            </a:pP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Regardless of how or where emotions come from, the important thing to remember is that emotions matter. In fact, according to Marc Brackett, author of the book Permission to Feel, our emotions matter in every aspect of life. They direct:</a:t>
            </a:r>
            <a:endParaRPr lang="en-US" b="0" dirty="0">
              <a:effectLst/>
            </a:endParaRPr>
          </a:p>
          <a:p>
            <a:pPr marL="457200" rtl="0">
              <a:spcBef>
                <a:spcPts val="1200"/>
              </a:spcBef>
              <a:spcAft>
                <a:spcPts val="0"/>
              </a:spcAft>
            </a:pPr>
            <a:r>
              <a:rPr lang="en-US" sz="1800" b="0" i="0" u="none" strike="noStrike" dirty="0">
                <a:solidFill>
                  <a:srgbClr val="000000"/>
                </a:solidFill>
                <a:effectLst/>
                <a:latin typeface="Arial" panose="020B0604020202020204" pitchFamily="34" charset="0"/>
              </a:rPr>
              <a:t>●      Where our attention goes</a:t>
            </a:r>
            <a:endParaRPr lang="en-US" b="0" dirty="0">
              <a:effectLst/>
            </a:endParaRPr>
          </a:p>
          <a:p>
            <a:pPr marL="457200" rtl="0">
              <a:spcBef>
                <a:spcPts val="1200"/>
              </a:spcBef>
              <a:spcAft>
                <a:spcPts val="1200"/>
              </a:spcAft>
            </a:pPr>
            <a:r>
              <a:rPr lang="en-US" sz="1800" b="0" i="0" u="none" strike="noStrike" dirty="0">
                <a:solidFill>
                  <a:srgbClr val="000000"/>
                </a:solidFill>
                <a:effectLst/>
                <a:latin typeface="Arial" panose="020B0604020202020204" pitchFamily="34" charset="0"/>
              </a:rPr>
              <a:t>●      Decision making - we perceive the world differently depending upon how we feel</a:t>
            </a:r>
            <a:endParaRPr lang="en-US" b="0" dirty="0">
              <a:effectLst/>
            </a:endParaRPr>
          </a:p>
          <a:p>
            <a:pPr marL="457200" rtl="0">
              <a:spcBef>
                <a:spcPts val="1200"/>
              </a:spcBef>
              <a:spcAft>
                <a:spcPts val="1200"/>
              </a:spcAft>
            </a:pPr>
            <a:r>
              <a:rPr lang="en-US" sz="1800" b="0" i="0" u="none" strike="noStrike" dirty="0">
                <a:solidFill>
                  <a:srgbClr val="000000"/>
                </a:solidFill>
                <a:effectLst/>
                <a:latin typeface="Arial" panose="020B0604020202020204" pitchFamily="34" charset="0"/>
              </a:rPr>
              <a:t>●      Social relations - how we approach others and how they approach us</a:t>
            </a:r>
            <a:endParaRPr lang="en-US" b="0" dirty="0">
              <a:effectLst/>
            </a:endParaRPr>
          </a:p>
          <a:p>
            <a:pPr marL="457200" rtl="0">
              <a:spcBef>
                <a:spcPts val="1200"/>
              </a:spcBef>
              <a:spcAft>
                <a:spcPts val="1200"/>
              </a:spcAft>
            </a:pPr>
            <a:r>
              <a:rPr lang="en-US" sz="1800" b="0" i="0" u="none" strike="noStrike" dirty="0">
                <a:solidFill>
                  <a:srgbClr val="000000"/>
                </a:solidFill>
                <a:effectLst/>
                <a:latin typeface="Arial" panose="020B0604020202020204" pitchFamily="34" charset="0"/>
              </a:rPr>
              <a:t>●      Health - emotions cause physical reactions in our body </a:t>
            </a:r>
            <a:endParaRPr lang="en-US" b="0" dirty="0">
              <a:effectLst/>
            </a:endParaRPr>
          </a:p>
          <a:p>
            <a:pPr marL="457200" rtl="0">
              <a:spcBef>
                <a:spcPts val="0"/>
              </a:spcBef>
              <a:spcAft>
                <a:spcPts val="1200"/>
              </a:spcAft>
            </a:pPr>
            <a:r>
              <a:rPr lang="en-US" sz="1800" b="0" i="0" u="none" strike="noStrike" dirty="0">
                <a:solidFill>
                  <a:srgbClr val="000000"/>
                </a:solidFill>
                <a:effectLst/>
                <a:latin typeface="Arial" panose="020B0604020202020204" pitchFamily="34" charset="0"/>
              </a:rPr>
              <a:t>●      Performance (creativity/effectiveness)</a:t>
            </a:r>
            <a:endParaRPr lang="en-US" b="0" dirty="0">
              <a:effectLst/>
            </a:endParaRP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Emotions are also contagious. The brain's limbic system is an open loop system which depends largely on external factors to manage itself. Unlike a closed loop system, like our circulatory system, which is self-regulating, this means that humans rely on our connections with others for our own emotional stability.</a:t>
            </a:r>
            <a:endParaRPr lang="en-US" b="0" dirty="0">
              <a:effectLst/>
            </a:endParaRP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The emotional states of others can affect our hormone levels, cardiovascular function, sleep rhythms, and immune function.</a:t>
            </a:r>
            <a:endParaRPr lang="en-US" b="0" dirty="0">
              <a:effectLst/>
            </a:endParaRP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Leaders provide cues for how to respond in any given situation and can directly impact the emotions of the group. So, we need to be able to use our emotions as tools or data. As leaders, we need to become emotion scientists!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5</a:t>
            </a:fld>
            <a:endParaRPr lang="en-US"/>
          </a:p>
        </p:txBody>
      </p:sp>
    </p:spTree>
    <p:extLst>
      <p:ext uri="{BB962C8B-B14F-4D97-AF65-F5344CB8AC3E}">
        <p14:creationId xmlns:p14="http://schemas.microsoft.com/office/powerpoint/2010/main" val="1362684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9:16 – 9:18</a:t>
            </a:r>
          </a:p>
          <a:p>
            <a:pPr rtl="0">
              <a:spcBef>
                <a:spcPts val="1200"/>
              </a:spcBef>
              <a:spcAft>
                <a:spcPts val="1200"/>
              </a:spcAft>
            </a:pPr>
            <a:r>
              <a:rPr lang="en-US" sz="1800" b="1" i="0" u="none" strike="noStrike" dirty="0">
                <a:solidFill>
                  <a:srgbClr val="000000"/>
                </a:solidFill>
                <a:effectLst/>
                <a:latin typeface="Arial" panose="020B0604020202020204" pitchFamily="34" charset="0"/>
              </a:rPr>
              <a:t>CK 1.5 minutes</a:t>
            </a:r>
          </a:p>
          <a:p>
            <a:pPr rtl="0">
              <a:spcBef>
                <a:spcPts val="1200"/>
              </a:spcBef>
              <a:spcAft>
                <a:spcPts val="1200"/>
              </a:spcAft>
            </a:pPr>
            <a:endParaRPr lang="en-US" sz="1800" b="1" i="0" u="none" strike="noStrike" dirty="0">
              <a:solidFill>
                <a:srgbClr val="000000"/>
              </a:solidFill>
              <a:effectLst/>
              <a:latin typeface="Arial" panose="020B0604020202020204" pitchFamily="34" charset="0"/>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Core Elements of Emotional Intelligence</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So, let's talk more about Emotional Intelligence. According to Daniel </a:t>
            </a:r>
            <a:r>
              <a:rPr lang="en-US" sz="1800" b="0" i="0" u="none" strike="noStrike" dirty="0" err="1">
                <a:solidFill>
                  <a:srgbClr val="000000"/>
                </a:solidFill>
                <a:effectLst/>
                <a:latin typeface="Arial" panose="020B0604020202020204" pitchFamily="34" charset="0"/>
              </a:rPr>
              <a:t>Golman</a:t>
            </a:r>
            <a:r>
              <a:rPr lang="en-US" sz="1800" b="0" i="0" u="none" strike="noStrike" dirty="0">
                <a:solidFill>
                  <a:srgbClr val="000000"/>
                </a:solidFill>
                <a:effectLst/>
                <a:latin typeface="Arial" panose="020B0604020202020204" pitchFamily="34" charset="0"/>
              </a:rPr>
              <a:t>, Emotional Intelligence is a group of skills that allows us all to recognize and understand emotions and to use that awareness to manage behavior and relationships. </a:t>
            </a:r>
            <a:r>
              <a:rPr lang="en-US" sz="1800" b="0" i="0" u="none" strike="noStrike" dirty="0" err="1">
                <a:solidFill>
                  <a:srgbClr val="000000"/>
                </a:solidFill>
                <a:effectLst/>
                <a:latin typeface="Arial" panose="020B0604020202020204" pitchFamily="34" charset="0"/>
              </a:rPr>
              <a:t>Golman</a:t>
            </a:r>
            <a:r>
              <a:rPr lang="en-US" sz="1800" b="0" i="0" u="none" strike="noStrike" dirty="0">
                <a:solidFill>
                  <a:srgbClr val="000000"/>
                </a:solidFill>
                <a:effectLst/>
                <a:latin typeface="Arial" panose="020B0604020202020204" pitchFamily="34" charset="0"/>
              </a:rPr>
              <a:t> was not the first to theorize about Emotional Intelligence, but his 1995 book Emotional Intelligence, popularized the concept, and was one of the first to apply Emotional Intelligence to the workplace.</a:t>
            </a:r>
            <a:endParaRPr lang="en-US" b="0" dirty="0">
              <a:effectLst/>
            </a:endParaRP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Emotional Intelligence comprises 4 Core Elements and 19 sub-elements.</a:t>
            </a:r>
          </a:p>
          <a:p>
            <a:pPr rtl="0">
              <a:spcBef>
                <a:spcPts val="1200"/>
              </a:spcBef>
              <a:spcAft>
                <a:spcPts val="1200"/>
              </a:spcAft>
            </a:pP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You can see by the diagram on </a:t>
            </a:r>
            <a:r>
              <a:rPr lang="en-US" sz="1800" b="1" i="0" u="none" strike="noStrike" dirty="0">
                <a:solidFill>
                  <a:srgbClr val="9900FF"/>
                </a:solidFill>
                <a:effectLst/>
                <a:latin typeface="Arial" panose="020B0604020202020204" pitchFamily="34" charset="0"/>
              </a:rPr>
              <a:t>page 5 of your playbook</a:t>
            </a:r>
            <a:r>
              <a:rPr lang="en-US" sz="1800" b="0" i="0" u="none" strike="noStrike" dirty="0">
                <a:solidFill>
                  <a:srgbClr val="000000"/>
                </a:solidFill>
                <a:effectLst/>
                <a:latin typeface="Arial" panose="020B0604020202020204" pitchFamily="34" charset="0"/>
              </a:rPr>
              <a:t>, that Goleman’s Emotional Intelligence model breaks the 4 core elements into </a:t>
            </a:r>
            <a:r>
              <a:rPr lang="en-US" sz="1800" b="1" i="0" u="none" strike="noStrike" dirty="0">
                <a:solidFill>
                  <a:srgbClr val="000000"/>
                </a:solidFill>
                <a:effectLst/>
                <a:latin typeface="Arial" panose="020B0604020202020204" pitchFamily="34" charset="0"/>
              </a:rPr>
              <a:t>personal competence, </a:t>
            </a:r>
            <a:r>
              <a:rPr lang="en-US" sz="1800" b="0" i="0" u="none" strike="noStrike" dirty="0">
                <a:solidFill>
                  <a:srgbClr val="000000"/>
                </a:solidFill>
                <a:effectLst/>
                <a:latin typeface="Arial" panose="020B0604020202020204" pitchFamily="34" charset="0"/>
              </a:rPr>
              <a:t>or how we manage ourselves, and</a:t>
            </a:r>
            <a:r>
              <a:rPr lang="en-US" sz="1800" b="1" i="0" u="none" strike="noStrike" dirty="0">
                <a:solidFill>
                  <a:srgbClr val="000000"/>
                </a:solidFill>
                <a:effectLst/>
                <a:latin typeface="Arial" panose="020B0604020202020204" pitchFamily="34" charset="0"/>
              </a:rPr>
              <a:t> social competence, </a:t>
            </a:r>
            <a:r>
              <a:rPr lang="en-US" sz="1800" b="0" i="0" u="none" strike="noStrike" dirty="0">
                <a:solidFill>
                  <a:srgbClr val="000000"/>
                </a:solidFill>
                <a:effectLst/>
                <a:latin typeface="Arial" panose="020B0604020202020204" pitchFamily="34" charset="0"/>
              </a:rPr>
              <a:t>which determines how we handle relationships. He also breaks it down into skills for </a:t>
            </a:r>
            <a:r>
              <a:rPr lang="en-US" sz="1800" b="1" i="0" u="none" strike="noStrike" dirty="0">
                <a:solidFill>
                  <a:srgbClr val="000000"/>
                </a:solidFill>
                <a:effectLst/>
                <a:latin typeface="Arial" panose="020B0604020202020204" pitchFamily="34" charset="0"/>
              </a:rPr>
              <a:t>recognition </a:t>
            </a:r>
            <a:r>
              <a:rPr lang="en-US" sz="1800" b="0" i="0" u="none" strike="noStrike" dirty="0">
                <a:solidFill>
                  <a:srgbClr val="000000"/>
                </a:solidFill>
                <a:effectLst/>
                <a:latin typeface="Arial" panose="020B0604020202020204" pitchFamily="34" charset="0"/>
              </a:rPr>
              <a:t>of emotions in ourselves and others and </a:t>
            </a:r>
            <a:r>
              <a:rPr lang="en-US" sz="1800" b="1" i="0" u="none" strike="noStrike" dirty="0">
                <a:solidFill>
                  <a:srgbClr val="000000"/>
                </a:solidFill>
                <a:effectLst/>
                <a:latin typeface="Arial" panose="020B0604020202020204" pitchFamily="34" charset="0"/>
              </a:rPr>
              <a:t>regulation </a:t>
            </a:r>
            <a:r>
              <a:rPr lang="en-US" sz="1800" b="0" i="0" u="none" strike="noStrike" dirty="0">
                <a:solidFill>
                  <a:srgbClr val="000000"/>
                </a:solidFill>
                <a:effectLst/>
                <a:latin typeface="Arial" panose="020B0604020202020204" pitchFamily="34" charset="0"/>
              </a:rPr>
              <a:t>of emotions in ourselves and others.</a:t>
            </a:r>
          </a:p>
          <a:p>
            <a:pPr rtl="0">
              <a:spcBef>
                <a:spcPts val="1200"/>
              </a:spcBef>
              <a:spcAft>
                <a:spcPts val="1200"/>
              </a:spcAft>
            </a:pP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You should have completed the </a:t>
            </a:r>
            <a:r>
              <a:rPr lang="en-US" sz="1800" b="1" i="0" u="none" strike="noStrike" dirty="0">
                <a:solidFill>
                  <a:srgbClr val="000000"/>
                </a:solidFill>
                <a:effectLst/>
                <a:latin typeface="Arial" panose="020B0604020202020204" pitchFamily="34" charset="0"/>
              </a:rPr>
              <a:t>self assessment on page 2 &amp; 3 of your playbook </a:t>
            </a:r>
            <a:r>
              <a:rPr lang="en-US" sz="1800" b="0" i="0" u="none" strike="noStrike" dirty="0">
                <a:solidFill>
                  <a:srgbClr val="000000"/>
                </a:solidFill>
                <a:effectLst/>
                <a:latin typeface="Arial" panose="020B0604020202020204" pitchFamily="34" charset="0"/>
              </a:rPr>
              <a:t>by rating yourself on the 19 items from 1-10.</a:t>
            </a:r>
          </a:p>
          <a:p>
            <a:pPr rtl="0">
              <a:spcBef>
                <a:spcPts val="1200"/>
              </a:spcBef>
              <a:spcAft>
                <a:spcPts val="1200"/>
              </a:spcAft>
            </a:pP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This is not a formal assessment, where you add up numbers and get a concrete score, but rather a general gauge of how you rate yourself on the 19 Emotional Intelligence elements. There is no right or wrong, and anything on which you gave yourself a score of 6 or above is good! </a:t>
            </a:r>
            <a:endParaRPr lang="en-US" b="0" dirty="0">
              <a:effectLst/>
            </a:endParaRP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Make a quick note of where you scored highest, and we will revisit after we dive deeper into the Core Elements of Emotional Intelligence.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6</a:t>
            </a:fld>
            <a:endParaRPr lang="en-US"/>
          </a:p>
        </p:txBody>
      </p:sp>
    </p:spTree>
    <p:extLst>
      <p:ext uri="{BB962C8B-B14F-4D97-AF65-F5344CB8AC3E}">
        <p14:creationId xmlns:p14="http://schemas.microsoft.com/office/powerpoint/2010/main" val="3693285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9:18 – 9:25 (through slide 10)</a:t>
            </a:r>
          </a:p>
          <a:p>
            <a:pPr rtl="0">
              <a:spcBef>
                <a:spcPts val="1200"/>
              </a:spcBef>
              <a:spcAft>
                <a:spcPts val="1200"/>
              </a:spcAft>
            </a:pPr>
            <a:r>
              <a:rPr lang="en-US" sz="1800" b="1" i="0" u="none" strike="noStrike" dirty="0">
                <a:solidFill>
                  <a:srgbClr val="000000"/>
                </a:solidFill>
                <a:effectLst/>
                <a:latin typeface="Arial" panose="020B0604020202020204" pitchFamily="34" charset="0"/>
              </a:rPr>
              <a:t>AMY - Let’s start with Self Awareness - </a:t>
            </a:r>
            <a:r>
              <a:rPr lang="en-US" sz="1800" b="1" i="0" u="none" strike="noStrike" dirty="0">
                <a:solidFill>
                  <a:srgbClr val="FF0000"/>
                </a:solidFill>
                <a:effectLst/>
                <a:latin typeface="Arial" panose="020B0604020202020204" pitchFamily="34" charset="0"/>
              </a:rPr>
              <a:t>(7 minutes) </a:t>
            </a:r>
          </a:p>
          <a:p>
            <a:pPr rtl="0">
              <a:spcBef>
                <a:spcPts val="1200"/>
              </a:spcBef>
              <a:spcAft>
                <a:spcPts val="1200"/>
              </a:spcAft>
            </a:pPr>
            <a:endParaRPr lang="en-US" b="0" dirty="0">
              <a:effectLst/>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The Definition of Self Awareness is </a:t>
            </a:r>
            <a:r>
              <a:rPr lang="en-US" sz="1800" b="0" i="0" u="none" strike="noStrike" dirty="0">
                <a:solidFill>
                  <a:srgbClr val="000000"/>
                </a:solidFill>
                <a:effectLst/>
                <a:latin typeface="Arial" panose="020B0604020202020204" pitchFamily="34" charset="0"/>
              </a:rPr>
              <a:t>- knowing one's internal states, preferences, resources, and intuitions. Essentially, knowing what I am feeling and why.</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Self-Awareness is the basis of Emotional Intelligence. You can't manage your emotions if you don’t know what they are. Self-awareness also extends to a person’s understanding of his or her values and goals. Someone who is highly self-aware knows where they are headed and why.</a:t>
            </a:r>
          </a:p>
          <a:p>
            <a:pPr rtl="0">
              <a:spcBef>
                <a:spcPts val="1200"/>
              </a:spcBef>
              <a:spcAft>
                <a:spcPts val="1200"/>
              </a:spcAft>
            </a:pPr>
            <a:endParaRPr lang="en-US" b="0" dirty="0">
              <a:effectLst/>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The Science of Self Awareness is </a:t>
            </a:r>
            <a:r>
              <a:rPr lang="en-US" sz="1800" b="0" i="0" u="none" strike="noStrike" dirty="0">
                <a:solidFill>
                  <a:srgbClr val="000000"/>
                </a:solidFill>
                <a:effectLst/>
                <a:latin typeface="Arial" panose="020B0604020202020204" pitchFamily="34" charset="0"/>
              </a:rPr>
              <a:t>that it utilizes the prefrontal part of the brain to monitor feelings about our preferences.  Self-Awareness also utilizes our Amygdala, which is where our gut feelings originate. Essentially, a stream of feeling runs alongside our stream of thought, but we are not taught to pay as much attention to our emotions as our thoughts. We can often be blindsided by intense emotions because we were not paying attention</a:t>
            </a:r>
            <a:endParaRPr lang="en-US" b="0" dirty="0">
              <a:effectLst/>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 </a:t>
            </a:r>
            <a:endParaRPr lang="en-US" b="0" dirty="0">
              <a:effectLst/>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Elements:</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You can see that self-awareness is comprised of:</a:t>
            </a:r>
            <a:endParaRPr lang="en-US" b="0" dirty="0">
              <a:effectLst/>
            </a:endParaRPr>
          </a:p>
          <a:p>
            <a:pPr marL="1371600"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Emotional awareness - </a:t>
            </a:r>
            <a:r>
              <a:rPr lang="en-US" sz="1800" b="0" i="0" u="none" strike="noStrike" dirty="0">
                <a:solidFill>
                  <a:srgbClr val="000000"/>
                </a:solidFill>
                <a:effectLst/>
                <a:latin typeface="Arial" panose="020B0604020202020204" pitchFamily="34" charset="0"/>
              </a:rPr>
              <a:t>Reading one’s own emotions and recognizing their impact</a:t>
            </a:r>
            <a:endParaRPr lang="en-US" b="0" dirty="0">
              <a:effectLst/>
            </a:endParaRPr>
          </a:p>
          <a:p>
            <a:pPr marL="1371600"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Accurate self-assessment</a:t>
            </a:r>
            <a:r>
              <a:rPr lang="en-US" sz="1800" b="0" i="0" u="none" strike="noStrike" dirty="0">
                <a:solidFill>
                  <a:srgbClr val="000000"/>
                </a:solidFill>
                <a:effectLst/>
                <a:latin typeface="Arial" panose="020B0604020202020204" pitchFamily="34" charset="0"/>
              </a:rPr>
              <a:t> - knowing one's strengths and limits</a:t>
            </a:r>
            <a:endParaRPr lang="en-US" b="0" dirty="0">
              <a:effectLst/>
            </a:endParaRPr>
          </a:p>
          <a:p>
            <a:pPr marL="1371600"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Self-confidence</a:t>
            </a:r>
            <a:r>
              <a:rPr lang="en-US" sz="1800" b="0" i="0" u="none" strike="noStrike" dirty="0">
                <a:solidFill>
                  <a:srgbClr val="000000"/>
                </a:solidFill>
                <a:effectLst/>
                <a:latin typeface="Arial" panose="020B0604020202020204" pitchFamily="34" charset="0"/>
              </a:rPr>
              <a:t> - a sound sense of one's self worth and capabilities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7</a:t>
            </a:fld>
            <a:endParaRPr lang="en-US"/>
          </a:p>
        </p:txBody>
      </p:sp>
    </p:spTree>
    <p:extLst>
      <p:ext uri="{BB962C8B-B14F-4D97-AF65-F5344CB8AC3E}">
        <p14:creationId xmlns:p14="http://schemas.microsoft.com/office/powerpoint/2010/main" val="3324559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AMY</a:t>
            </a:r>
          </a:p>
          <a:p>
            <a:pPr rtl="0">
              <a:spcBef>
                <a:spcPts val="1200"/>
              </a:spcBef>
              <a:spcAft>
                <a:spcPts val="1200"/>
              </a:spcAft>
            </a:pPr>
            <a:r>
              <a:rPr lang="en-US" sz="1800" b="0" i="0" u="none" strike="noStrike" dirty="0">
                <a:solidFill>
                  <a:srgbClr val="000000"/>
                </a:solidFill>
                <a:effectLst/>
                <a:latin typeface="Arial" panose="020B0604020202020204" pitchFamily="34" charset="0"/>
              </a:rPr>
              <a:t>In his book, Permission to Feel, Marc Brackett shares an acronym for skills related to Emotional Intelligence, that fits well for both the personal and social competencies. On </a:t>
            </a:r>
            <a:r>
              <a:rPr lang="en-US" sz="1800" b="1" i="0" u="none" strike="noStrike" dirty="0">
                <a:solidFill>
                  <a:srgbClr val="9900FF"/>
                </a:solidFill>
                <a:effectLst/>
                <a:latin typeface="Arial" panose="020B0604020202020204" pitchFamily="34" charset="0"/>
              </a:rPr>
              <a:t>page 6 of your playbook</a:t>
            </a:r>
            <a:r>
              <a:rPr lang="en-US" sz="1800" b="0" i="0" u="none" strike="noStrike" dirty="0">
                <a:solidFill>
                  <a:srgbClr val="000000"/>
                </a:solidFill>
                <a:effectLst/>
                <a:latin typeface="Arial" panose="020B0604020202020204" pitchFamily="34" charset="0"/>
              </a:rPr>
              <a:t>, you can see the RULER acronym.</a:t>
            </a:r>
          </a:p>
          <a:p>
            <a:pPr rtl="0">
              <a:spcBef>
                <a:spcPts val="1200"/>
              </a:spcBef>
              <a:spcAft>
                <a:spcPts val="1200"/>
              </a:spcAft>
            </a:pPr>
            <a:endParaRPr lang="en-US" b="0" dirty="0">
              <a:effectLst/>
            </a:endParaRPr>
          </a:p>
          <a:p>
            <a:pPr rtl="0">
              <a:spcBef>
                <a:spcPts val="1200"/>
              </a:spcBef>
              <a:spcAft>
                <a:spcPts val="1200"/>
              </a:spcAft>
            </a:pPr>
            <a:r>
              <a:rPr lang="en-US" sz="1800" b="1" i="0" u="none" strike="noStrike" dirty="0">
                <a:solidFill>
                  <a:srgbClr val="000000"/>
                </a:solidFill>
                <a:effectLst/>
                <a:latin typeface="Arial" panose="020B0604020202020204" pitchFamily="34" charset="0"/>
              </a:rPr>
              <a:t>RULER:</a:t>
            </a:r>
            <a:endParaRPr lang="en-US" b="0" dirty="0">
              <a:effectLst/>
            </a:endParaRPr>
          </a:p>
          <a:p>
            <a:pPr marL="457200"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R</a:t>
            </a:r>
            <a:r>
              <a:rPr lang="en-US" sz="1800" b="0" i="0" u="none" strike="noStrike" dirty="0">
                <a:solidFill>
                  <a:srgbClr val="000000"/>
                </a:solidFill>
                <a:effectLst/>
                <a:latin typeface="Arial" panose="020B0604020202020204" pitchFamily="34" charset="0"/>
              </a:rPr>
              <a:t>ecognizing emotions in oneself and others</a:t>
            </a:r>
            <a:endParaRPr lang="en-US" b="0" dirty="0">
              <a:effectLst/>
            </a:endParaRPr>
          </a:p>
          <a:p>
            <a:pPr marL="457200"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U</a:t>
            </a:r>
            <a:r>
              <a:rPr lang="en-US" sz="1800" b="0" i="0" u="none" strike="noStrike" dirty="0">
                <a:solidFill>
                  <a:srgbClr val="000000"/>
                </a:solidFill>
                <a:effectLst/>
                <a:latin typeface="Arial" panose="020B0604020202020204" pitchFamily="34" charset="0"/>
              </a:rPr>
              <a:t>nderstanding the causes and consequences of emotions</a:t>
            </a:r>
            <a:endParaRPr lang="en-US" b="0" dirty="0">
              <a:effectLst/>
            </a:endParaRPr>
          </a:p>
          <a:p>
            <a:pPr marL="457200"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L</a:t>
            </a:r>
            <a:r>
              <a:rPr lang="en-US" sz="1800" b="0" i="0" u="none" strike="noStrike" dirty="0">
                <a:solidFill>
                  <a:srgbClr val="000000"/>
                </a:solidFill>
                <a:effectLst/>
                <a:latin typeface="Arial" panose="020B0604020202020204" pitchFamily="34" charset="0"/>
              </a:rPr>
              <a:t>abeling emotions with a nuanced vocabulary</a:t>
            </a:r>
            <a:endParaRPr lang="en-US" b="0" dirty="0">
              <a:effectLst/>
            </a:endParaRPr>
          </a:p>
          <a:p>
            <a:pPr marL="457200" rtl="0">
              <a:spcBef>
                <a:spcPts val="120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E</a:t>
            </a:r>
            <a:r>
              <a:rPr lang="en-US" sz="1800" b="0" i="0" u="none" strike="noStrike" dirty="0">
                <a:solidFill>
                  <a:srgbClr val="000000"/>
                </a:solidFill>
                <a:effectLst/>
                <a:latin typeface="Arial" panose="020B0604020202020204" pitchFamily="34" charset="0"/>
              </a:rPr>
              <a:t>xpressing emotions in accordance with cultural norms and social context</a:t>
            </a:r>
            <a:endParaRPr lang="en-US" b="0" dirty="0">
              <a:effectLst/>
            </a:endParaRPr>
          </a:p>
          <a:p>
            <a:pPr marL="457200" rtl="0">
              <a:spcBef>
                <a:spcPts val="0"/>
              </a:spcBef>
              <a:spcAft>
                <a:spcPts val="120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R</a:t>
            </a:r>
            <a:r>
              <a:rPr lang="en-US" sz="1800" b="0" i="0" u="none" strike="noStrike" dirty="0">
                <a:solidFill>
                  <a:srgbClr val="000000"/>
                </a:solidFill>
                <a:effectLst/>
                <a:latin typeface="Arial" panose="020B0604020202020204" pitchFamily="34" charset="0"/>
              </a:rPr>
              <a:t>egulating emotions with helpful strategies</a:t>
            </a:r>
            <a:endParaRPr lang="en-US" b="0" dirty="0">
              <a:effectLst/>
            </a:endParaRP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Recognizing, Understanding, and Labeling fit right in with Self-awareness, so let's practice recognizing and labeling our emotions.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8</a:t>
            </a:fld>
            <a:endParaRPr lang="en-US"/>
          </a:p>
        </p:txBody>
      </p:sp>
    </p:spTree>
    <p:extLst>
      <p:ext uri="{BB962C8B-B14F-4D97-AF65-F5344CB8AC3E}">
        <p14:creationId xmlns:p14="http://schemas.microsoft.com/office/powerpoint/2010/main" val="1636423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FF0000"/>
                </a:solidFill>
                <a:effectLst/>
                <a:latin typeface="Arial" panose="020B0604020202020204" pitchFamily="34" charset="0"/>
              </a:rPr>
              <a:t>Amy</a:t>
            </a:r>
          </a:p>
          <a:p>
            <a:pPr rtl="0">
              <a:spcBef>
                <a:spcPts val="1200"/>
              </a:spcBef>
              <a:spcAft>
                <a:spcPts val="1200"/>
              </a:spcAft>
            </a:pPr>
            <a:endParaRPr lang="en-US" sz="1800" b="1" i="0" u="none" strike="noStrike" dirty="0">
              <a:solidFill>
                <a:srgbClr val="FF0000"/>
              </a:solidFill>
              <a:effectLst/>
              <a:latin typeface="Arial" panose="020B0604020202020204" pitchFamily="34" charset="0"/>
            </a:endParaRPr>
          </a:p>
          <a:p>
            <a:pPr rtl="0">
              <a:spcBef>
                <a:spcPts val="1200"/>
              </a:spcBef>
              <a:spcAft>
                <a:spcPts val="1200"/>
              </a:spcAft>
            </a:pPr>
            <a:r>
              <a:rPr lang="en-US" sz="1800" b="1" i="0" u="none" strike="noStrike" dirty="0">
                <a:solidFill>
                  <a:srgbClr val="FF0000"/>
                </a:solidFill>
                <a:effectLst/>
                <a:latin typeface="Arial" panose="020B0604020202020204" pitchFamily="34" charset="0"/>
              </a:rPr>
              <a:t>Activity – Recognize feelings in body</a:t>
            </a:r>
          </a:p>
          <a:p>
            <a:pPr rtl="0">
              <a:spcBef>
                <a:spcPts val="1200"/>
              </a:spcBef>
              <a:spcAft>
                <a:spcPts val="1200"/>
              </a:spcAft>
            </a:pP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Look again at what you wrote about how you are feeling today, and think about:</a:t>
            </a:r>
            <a:endParaRPr lang="en-US" b="0" dirty="0">
              <a:effectLst/>
            </a:endParaRPr>
          </a:p>
          <a:p>
            <a:pPr marL="406400" rtl="0">
              <a:spcBef>
                <a:spcPts val="1200"/>
              </a:spcBef>
              <a:spcAft>
                <a:spcPts val="1200"/>
              </a:spcAft>
            </a:pPr>
            <a:r>
              <a:rPr lang="en-US" sz="1800" b="0" i="0" u="none" strike="noStrike" dirty="0">
                <a:solidFill>
                  <a:srgbClr val="000000"/>
                </a:solidFill>
                <a:effectLst/>
                <a:latin typeface="Arial" panose="020B0604020202020204" pitchFamily="34" charset="0"/>
              </a:rPr>
              <a:t>■      Has it changed?</a:t>
            </a:r>
            <a:endParaRPr lang="en-US" b="0" dirty="0">
              <a:effectLst/>
            </a:endParaRPr>
          </a:p>
          <a:p>
            <a:pPr marL="406400" rtl="0">
              <a:spcBef>
                <a:spcPts val="1200"/>
              </a:spcBef>
              <a:spcAft>
                <a:spcPts val="1200"/>
              </a:spcAft>
            </a:pPr>
            <a:r>
              <a:rPr lang="en-US" sz="1800" b="0" i="0" u="none" strike="noStrike" dirty="0">
                <a:solidFill>
                  <a:srgbClr val="000000"/>
                </a:solidFill>
                <a:effectLst/>
                <a:latin typeface="Arial" panose="020B0604020202020204" pitchFamily="34" charset="0"/>
              </a:rPr>
              <a:t>■      How did you know what you were feeling?</a:t>
            </a:r>
            <a:endParaRPr lang="en-US" b="0" dirty="0">
              <a:effectLst/>
            </a:endParaRPr>
          </a:p>
          <a:p>
            <a:pPr marL="406400" rtl="0">
              <a:spcBef>
                <a:spcPts val="1200"/>
              </a:spcBef>
              <a:spcAft>
                <a:spcPts val="1200"/>
              </a:spcAft>
            </a:pPr>
            <a:r>
              <a:rPr lang="en-US" sz="1800" b="0" i="0" u="none" strike="noStrike" dirty="0">
                <a:solidFill>
                  <a:srgbClr val="000000"/>
                </a:solidFill>
                <a:effectLst/>
                <a:latin typeface="Arial" panose="020B0604020202020204" pitchFamily="34" charset="0"/>
              </a:rPr>
              <a:t>■      What cues did your body give you?</a:t>
            </a:r>
            <a:endParaRPr lang="en-US" b="0" dirty="0">
              <a:effectLst/>
            </a:endParaRPr>
          </a:p>
          <a:p>
            <a:pPr marL="406400" rtl="0">
              <a:spcBef>
                <a:spcPts val="0"/>
              </a:spcBef>
              <a:spcAft>
                <a:spcPts val="1200"/>
              </a:spcAft>
            </a:pPr>
            <a:r>
              <a:rPr lang="en-US" sz="1800" b="0" i="0" u="none" strike="noStrike" dirty="0">
                <a:solidFill>
                  <a:srgbClr val="000000"/>
                </a:solidFill>
                <a:effectLst/>
                <a:latin typeface="Arial" panose="020B0604020202020204" pitchFamily="34" charset="0"/>
              </a:rPr>
              <a:t>■      Is what you wrote really describing what you feel?</a:t>
            </a:r>
            <a:endParaRPr lang="en-US" b="0" dirty="0">
              <a:effectLst/>
            </a:endParaRP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Now take a look at the Mood Meter, </a:t>
            </a:r>
            <a:r>
              <a:rPr lang="en-US" sz="1800" b="1" i="0" u="none" strike="noStrike" dirty="0">
                <a:solidFill>
                  <a:srgbClr val="000000"/>
                </a:solidFill>
                <a:effectLst/>
                <a:latin typeface="Arial" panose="020B0604020202020204" pitchFamily="34" charset="0"/>
              </a:rPr>
              <a:t>on page 6,</a:t>
            </a:r>
            <a:r>
              <a:rPr lang="en-US" sz="1800" b="0" i="0" u="none" strike="noStrike" dirty="0">
                <a:solidFill>
                  <a:srgbClr val="000000"/>
                </a:solidFill>
                <a:effectLst/>
                <a:latin typeface="Arial" panose="020B0604020202020204" pitchFamily="34" charset="0"/>
              </a:rPr>
              <a:t> developed by James Russell, a professor at Boston College, and shared in Permission to Feel.</a:t>
            </a:r>
          </a:p>
          <a:p>
            <a:pPr rtl="0">
              <a:spcBef>
                <a:spcPts val="1200"/>
              </a:spcBef>
              <a:spcAft>
                <a:spcPts val="1200"/>
              </a:spcAft>
            </a:pP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The mood meter is </a:t>
            </a:r>
            <a:r>
              <a:rPr lang="en-US" sz="1800" b="0" i="0" u="none" strike="noStrike" dirty="0">
                <a:solidFill>
                  <a:srgbClr val="FF0000"/>
                </a:solidFill>
                <a:effectLst/>
                <a:latin typeface="Arial" panose="020B0604020202020204" pitchFamily="34" charset="0"/>
              </a:rPr>
              <a:t>Also an app -</a:t>
            </a:r>
            <a:r>
              <a:rPr lang="en-US" sz="1800" b="0" i="0" u="none" strike="noStrike" dirty="0">
                <a:solidFill>
                  <a:srgbClr val="FF0000"/>
                </a:solidFill>
                <a:effectLst/>
                <a:latin typeface="Arial" panose="020B0604020202020204" pitchFamily="34" charset="0"/>
                <a:hlinkClick r:id="rId3"/>
              </a:rPr>
              <a:t> </a:t>
            </a:r>
            <a:r>
              <a:rPr lang="en-US" sz="1800" b="0" i="0" u="sng" strike="noStrike" dirty="0">
                <a:solidFill>
                  <a:srgbClr val="1155CC"/>
                </a:solidFill>
                <a:effectLst/>
                <a:latin typeface="Arial" panose="020B0604020202020204" pitchFamily="34" charset="0"/>
                <a:hlinkClick r:id="rId3"/>
              </a:rPr>
              <a:t>http://moodmeterapp.com/</a:t>
            </a:r>
            <a:endParaRPr lang="en-US" sz="1800" b="0" i="0" u="sng" strike="noStrike" dirty="0">
              <a:solidFill>
                <a:srgbClr val="1155CC"/>
              </a:solidFill>
              <a:effectLst/>
              <a:latin typeface="Arial" panose="020B0604020202020204" pitchFamily="34" charset="0"/>
            </a:endParaRPr>
          </a:p>
          <a:p>
            <a:pPr rtl="0">
              <a:spcBef>
                <a:spcPts val="1200"/>
              </a:spcBef>
              <a:spcAft>
                <a:spcPts val="1200"/>
              </a:spcAft>
            </a:pP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The Mood Meter helps people define emotions on two dimensions: </a:t>
            </a:r>
            <a:r>
              <a:rPr lang="en-US" sz="1800" b="1" i="0" u="none" strike="noStrike" dirty="0">
                <a:solidFill>
                  <a:srgbClr val="000000"/>
                </a:solidFill>
                <a:effectLst/>
                <a:latin typeface="Arial" panose="020B0604020202020204" pitchFamily="34" charset="0"/>
              </a:rPr>
              <a:t>Energy</a:t>
            </a:r>
            <a:r>
              <a:rPr lang="en-US" sz="1800" b="0" i="0" u="none" strike="noStrike" dirty="0">
                <a:solidFill>
                  <a:srgbClr val="000000"/>
                </a:solidFill>
                <a:effectLst/>
                <a:latin typeface="Arial" panose="020B0604020202020204" pitchFamily="34" charset="0"/>
              </a:rPr>
              <a:t>, or how much physical energy is running through our bodies, and </a:t>
            </a:r>
            <a:r>
              <a:rPr lang="en-US" sz="1800" b="1" i="0" u="none" strike="noStrike" dirty="0">
                <a:solidFill>
                  <a:srgbClr val="000000"/>
                </a:solidFill>
                <a:effectLst/>
                <a:latin typeface="Arial" panose="020B0604020202020204" pitchFamily="34" charset="0"/>
              </a:rPr>
              <a:t>Pleasantness</a:t>
            </a:r>
            <a:r>
              <a:rPr lang="en-US" sz="1800" b="0" i="0" u="none" strike="noStrike" dirty="0">
                <a:solidFill>
                  <a:srgbClr val="000000"/>
                </a:solidFill>
                <a:effectLst/>
                <a:latin typeface="Arial" panose="020B0604020202020204" pitchFamily="34" charset="0"/>
              </a:rPr>
              <a:t>, or our subjective, private mental experience.</a:t>
            </a:r>
          </a:p>
          <a:p>
            <a:pPr rtl="0">
              <a:spcBef>
                <a:spcPts val="1200"/>
              </a:spcBef>
              <a:spcAft>
                <a:spcPts val="1200"/>
              </a:spcAft>
            </a:pPr>
            <a:endParaRPr lang="en-US" b="0" dirty="0">
              <a:effectLst/>
            </a:endParaRP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The red quadrant is for unpleasant, high-energy emotions, feelings like anxiety, rage, frustration, anger, and fear.</a:t>
            </a: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The blue quadrant is for unpleasant, low energy feelings like disappointment, sadness, or discouragement.</a:t>
            </a: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The green quadrant is for pleasant, low energy feelings like calm, relaxation, and contentment.</a:t>
            </a:r>
          </a:p>
          <a:p>
            <a:pPr rtl="0" fontAlgn="base">
              <a:spcBef>
                <a:spcPts val="0"/>
              </a:spcBef>
              <a:spcAft>
                <a:spcPts val="2400"/>
              </a:spcAft>
              <a:buFont typeface="+mj-lt"/>
              <a:buAutoNum type="arabicPeriod"/>
            </a:pPr>
            <a:r>
              <a:rPr lang="en-US" sz="1800" b="0" i="0" u="none" strike="noStrike" dirty="0">
                <a:solidFill>
                  <a:srgbClr val="000000"/>
                </a:solidFill>
                <a:effectLst/>
                <a:latin typeface="Arial" panose="020B0604020202020204" pitchFamily="34" charset="0"/>
              </a:rPr>
              <a:t>The yellow quadrant is for pleasant, high-energy feelings like joy, excitement, and elation.</a:t>
            </a:r>
          </a:p>
          <a:p>
            <a:pPr rtl="0" fontAlgn="base">
              <a:spcBef>
                <a:spcPts val="0"/>
              </a:spcBef>
              <a:spcAft>
                <a:spcPts val="2400"/>
              </a:spcAft>
              <a:buFont typeface="+mj-lt"/>
              <a:buAutoNum type="arabicPeriod"/>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Can you place your current emotional state into one of these 4 quadrants? How pleasant do you feel from -5 to +5? How much energy from -5 to +5 is running through your body?</a:t>
            </a:r>
          </a:p>
          <a:p>
            <a:pPr rtl="0">
              <a:spcBef>
                <a:spcPts val="1200"/>
              </a:spcBef>
              <a:spcAft>
                <a:spcPts val="1200"/>
              </a:spcAft>
            </a:pP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What is the color of your quadrant? </a:t>
            </a:r>
            <a:r>
              <a:rPr lang="en-US" sz="1800" b="0" i="0" u="none" strike="noStrike" dirty="0">
                <a:solidFill>
                  <a:srgbClr val="FF0000"/>
                </a:solidFill>
                <a:effectLst/>
                <a:latin typeface="Arial" panose="020B0604020202020204" pitchFamily="34" charset="0"/>
              </a:rPr>
              <a:t>If you feel comfortable, list that in chat.</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A1DE3EA-8ED4-4247-88B7-4F67931E1F69}" type="slidenum">
              <a:rPr lang="en-US" smtClean="0"/>
              <a:t>9</a:t>
            </a:fld>
            <a:endParaRPr lang="en-US"/>
          </a:p>
        </p:txBody>
      </p:sp>
    </p:spTree>
    <p:extLst>
      <p:ext uri="{BB962C8B-B14F-4D97-AF65-F5344CB8AC3E}">
        <p14:creationId xmlns:p14="http://schemas.microsoft.com/office/powerpoint/2010/main" val="359838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36C5-95B2-4A24-8A70-7DEDFFC8BB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26A4C4-3B75-4890-9970-B75AB207A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4F9F3E-0CDE-44E7-806F-DF71132E2A70}"/>
              </a:ext>
            </a:extLst>
          </p:cNvPr>
          <p:cNvSpPr>
            <a:spLocks noGrp="1"/>
          </p:cNvSpPr>
          <p:nvPr>
            <p:ph type="dt" sz="half" idx="10"/>
          </p:nvPr>
        </p:nvSpPr>
        <p:spPr/>
        <p:txBody>
          <a:bodyPr/>
          <a:lstStyle/>
          <a:p>
            <a:fld id="{C5FBB13F-271F-4BE9-ACDC-92DED97361EA}" type="datetimeFigureOut">
              <a:rPr lang="en-US" smtClean="0"/>
              <a:t>4/16/2025</a:t>
            </a:fld>
            <a:endParaRPr lang="en-US"/>
          </a:p>
        </p:txBody>
      </p:sp>
      <p:sp>
        <p:nvSpPr>
          <p:cNvPr id="5" name="Footer Placeholder 4">
            <a:extLst>
              <a:ext uri="{FF2B5EF4-FFF2-40B4-BE49-F238E27FC236}">
                <a16:creationId xmlns:a16="http://schemas.microsoft.com/office/drawing/2014/main" id="{17267641-3445-498C-AE17-97237DD26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5B31C-AA87-4E41-ABD3-EB06D301553B}"/>
              </a:ext>
            </a:extLst>
          </p:cNvPr>
          <p:cNvSpPr>
            <a:spLocks noGrp="1"/>
          </p:cNvSpPr>
          <p:nvPr>
            <p:ph type="sldNum" sz="quarter" idx="12"/>
          </p:nvPr>
        </p:nvSpPr>
        <p:spPr/>
        <p:txBody>
          <a:bodyPr/>
          <a:lstStyle/>
          <a:p>
            <a:fld id="{4E378B27-8729-46CB-8E08-50058782C49D}" type="slidenum">
              <a:rPr lang="en-US" smtClean="0"/>
              <a:t>‹#›</a:t>
            </a:fld>
            <a:endParaRPr lang="en-US"/>
          </a:p>
        </p:txBody>
      </p:sp>
    </p:spTree>
    <p:extLst>
      <p:ext uri="{BB962C8B-B14F-4D97-AF65-F5344CB8AC3E}">
        <p14:creationId xmlns:p14="http://schemas.microsoft.com/office/powerpoint/2010/main" val="3510114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99992-662C-48A1-AF89-EBE882211D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278047-D2BF-4D8D-91D1-3ECE69810E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EB4E6-5BD0-4350-9DD2-094FC247CB06}"/>
              </a:ext>
            </a:extLst>
          </p:cNvPr>
          <p:cNvSpPr>
            <a:spLocks noGrp="1"/>
          </p:cNvSpPr>
          <p:nvPr>
            <p:ph type="dt" sz="half" idx="10"/>
          </p:nvPr>
        </p:nvSpPr>
        <p:spPr/>
        <p:txBody>
          <a:bodyPr/>
          <a:lstStyle/>
          <a:p>
            <a:fld id="{C5FBB13F-271F-4BE9-ACDC-92DED97361EA}" type="datetimeFigureOut">
              <a:rPr lang="en-US" smtClean="0"/>
              <a:t>4/16/2025</a:t>
            </a:fld>
            <a:endParaRPr lang="en-US"/>
          </a:p>
        </p:txBody>
      </p:sp>
      <p:sp>
        <p:nvSpPr>
          <p:cNvPr id="5" name="Footer Placeholder 4">
            <a:extLst>
              <a:ext uri="{FF2B5EF4-FFF2-40B4-BE49-F238E27FC236}">
                <a16:creationId xmlns:a16="http://schemas.microsoft.com/office/drawing/2014/main" id="{2C9DDC75-A664-4B54-813A-6759E3C71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B50FE-CFC8-4297-8295-C7B1BA30EDBB}"/>
              </a:ext>
            </a:extLst>
          </p:cNvPr>
          <p:cNvSpPr>
            <a:spLocks noGrp="1"/>
          </p:cNvSpPr>
          <p:nvPr>
            <p:ph type="sldNum" sz="quarter" idx="12"/>
          </p:nvPr>
        </p:nvSpPr>
        <p:spPr/>
        <p:txBody>
          <a:bodyPr/>
          <a:lstStyle/>
          <a:p>
            <a:fld id="{4E378B27-8729-46CB-8E08-50058782C49D}" type="slidenum">
              <a:rPr lang="en-US" smtClean="0"/>
              <a:t>‹#›</a:t>
            </a:fld>
            <a:endParaRPr lang="en-US"/>
          </a:p>
        </p:txBody>
      </p:sp>
    </p:spTree>
    <p:extLst>
      <p:ext uri="{BB962C8B-B14F-4D97-AF65-F5344CB8AC3E}">
        <p14:creationId xmlns:p14="http://schemas.microsoft.com/office/powerpoint/2010/main" val="345987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76FBFF-12E4-49EF-ABA1-981BB5C74C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2607FD-25B3-4769-A9DD-EDDDACD395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09542-2C3D-4B34-9ECA-3C9F76C6119A}"/>
              </a:ext>
            </a:extLst>
          </p:cNvPr>
          <p:cNvSpPr>
            <a:spLocks noGrp="1"/>
          </p:cNvSpPr>
          <p:nvPr>
            <p:ph type="dt" sz="half" idx="10"/>
          </p:nvPr>
        </p:nvSpPr>
        <p:spPr/>
        <p:txBody>
          <a:bodyPr/>
          <a:lstStyle/>
          <a:p>
            <a:fld id="{C5FBB13F-271F-4BE9-ACDC-92DED97361EA}" type="datetimeFigureOut">
              <a:rPr lang="en-US" smtClean="0"/>
              <a:t>4/16/2025</a:t>
            </a:fld>
            <a:endParaRPr lang="en-US"/>
          </a:p>
        </p:txBody>
      </p:sp>
      <p:sp>
        <p:nvSpPr>
          <p:cNvPr id="5" name="Footer Placeholder 4">
            <a:extLst>
              <a:ext uri="{FF2B5EF4-FFF2-40B4-BE49-F238E27FC236}">
                <a16:creationId xmlns:a16="http://schemas.microsoft.com/office/drawing/2014/main" id="{3A9B33EF-56F8-42E7-9D87-52EA1D223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5DEDB-0C84-4B5F-B7EF-6ED488D617F8}"/>
              </a:ext>
            </a:extLst>
          </p:cNvPr>
          <p:cNvSpPr>
            <a:spLocks noGrp="1"/>
          </p:cNvSpPr>
          <p:nvPr>
            <p:ph type="sldNum" sz="quarter" idx="12"/>
          </p:nvPr>
        </p:nvSpPr>
        <p:spPr/>
        <p:txBody>
          <a:bodyPr/>
          <a:lstStyle/>
          <a:p>
            <a:fld id="{4E378B27-8729-46CB-8E08-50058782C49D}" type="slidenum">
              <a:rPr lang="en-US" smtClean="0"/>
              <a:t>‹#›</a:t>
            </a:fld>
            <a:endParaRPr lang="en-US"/>
          </a:p>
        </p:txBody>
      </p:sp>
    </p:spTree>
    <p:extLst>
      <p:ext uri="{BB962C8B-B14F-4D97-AF65-F5344CB8AC3E}">
        <p14:creationId xmlns:p14="http://schemas.microsoft.com/office/powerpoint/2010/main" val="2925590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07CB-3395-418F-8DA5-53BDFA1E7E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5D48DF-5046-4293-8B5D-BE9032D890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F7448-1E92-446D-8BA8-22E992622978}"/>
              </a:ext>
            </a:extLst>
          </p:cNvPr>
          <p:cNvSpPr>
            <a:spLocks noGrp="1"/>
          </p:cNvSpPr>
          <p:nvPr>
            <p:ph type="dt" sz="half" idx="10"/>
          </p:nvPr>
        </p:nvSpPr>
        <p:spPr/>
        <p:txBody>
          <a:bodyPr/>
          <a:lstStyle/>
          <a:p>
            <a:fld id="{C5FBB13F-271F-4BE9-ACDC-92DED97361EA}" type="datetimeFigureOut">
              <a:rPr lang="en-US" smtClean="0"/>
              <a:t>4/16/2025</a:t>
            </a:fld>
            <a:endParaRPr lang="en-US"/>
          </a:p>
        </p:txBody>
      </p:sp>
      <p:sp>
        <p:nvSpPr>
          <p:cNvPr id="5" name="Footer Placeholder 4">
            <a:extLst>
              <a:ext uri="{FF2B5EF4-FFF2-40B4-BE49-F238E27FC236}">
                <a16:creationId xmlns:a16="http://schemas.microsoft.com/office/drawing/2014/main" id="{18BDEF6F-8B30-4B93-8954-1A6702E6E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3C7B4-4D66-4B77-8FD2-2E79F388E802}"/>
              </a:ext>
            </a:extLst>
          </p:cNvPr>
          <p:cNvSpPr>
            <a:spLocks noGrp="1"/>
          </p:cNvSpPr>
          <p:nvPr>
            <p:ph type="sldNum" sz="quarter" idx="12"/>
          </p:nvPr>
        </p:nvSpPr>
        <p:spPr/>
        <p:txBody>
          <a:bodyPr/>
          <a:lstStyle/>
          <a:p>
            <a:fld id="{4E378B27-8729-46CB-8E08-50058782C49D}" type="slidenum">
              <a:rPr lang="en-US" smtClean="0"/>
              <a:t>‹#›</a:t>
            </a:fld>
            <a:endParaRPr lang="en-US"/>
          </a:p>
        </p:txBody>
      </p:sp>
    </p:spTree>
    <p:extLst>
      <p:ext uri="{BB962C8B-B14F-4D97-AF65-F5344CB8AC3E}">
        <p14:creationId xmlns:p14="http://schemas.microsoft.com/office/powerpoint/2010/main" val="168094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4397-2F96-41ED-8BEE-68236BA05E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056AA1-2FF6-4D56-AD48-598B7728B6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28F7-D1AF-4B45-8FC0-23FFAFC9E9A2}"/>
              </a:ext>
            </a:extLst>
          </p:cNvPr>
          <p:cNvSpPr>
            <a:spLocks noGrp="1"/>
          </p:cNvSpPr>
          <p:nvPr>
            <p:ph type="dt" sz="half" idx="10"/>
          </p:nvPr>
        </p:nvSpPr>
        <p:spPr/>
        <p:txBody>
          <a:bodyPr/>
          <a:lstStyle/>
          <a:p>
            <a:fld id="{C5FBB13F-271F-4BE9-ACDC-92DED97361EA}" type="datetimeFigureOut">
              <a:rPr lang="en-US" smtClean="0"/>
              <a:t>4/16/2025</a:t>
            </a:fld>
            <a:endParaRPr lang="en-US"/>
          </a:p>
        </p:txBody>
      </p:sp>
      <p:sp>
        <p:nvSpPr>
          <p:cNvPr id="5" name="Footer Placeholder 4">
            <a:extLst>
              <a:ext uri="{FF2B5EF4-FFF2-40B4-BE49-F238E27FC236}">
                <a16:creationId xmlns:a16="http://schemas.microsoft.com/office/drawing/2014/main" id="{8E5C3E2D-F362-4082-A834-D1CD82D43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10299-D35D-49A2-A041-0B6C58F37C67}"/>
              </a:ext>
            </a:extLst>
          </p:cNvPr>
          <p:cNvSpPr>
            <a:spLocks noGrp="1"/>
          </p:cNvSpPr>
          <p:nvPr>
            <p:ph type="sldNum" sz="quarter" idx="12"/>
          </p:nvPr>
        </p:nvSpPr>
        <p:spPr/>
        <p:txBody>
          <a:bodyPr/>
          <a:lstStyle/>
          <a:p>
            <a:fld id="{4E378B27-8729-46CB-8E08-50058782C49D}" type="slidenum">
              <a:rPr lang="en-US" smtClean="0"/>
              <a:t>‹#›</a:t>
            </a:fld>
            <a:endParaRPr lang="en-US"/>
          </a:p>
        </p:txBody>
      </p:sp>
    </p:spTree>
    <p:extLst>
      <p:ext uri="{BB962C8B-B14F-4D97-AF65-F5344CB8AC3E}">
        <p14:creationId xmlns:p14="http://schemas.microsoft.com/office/powerpoint/2010/main" val="305174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15A8-6A28-48E2-8C30-329FC41742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75A8A-2C6E-4CBA-86DB-3B02A4CB82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67478-115B-4292-BCC5-621ECFF077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668759-8E94-49AB-98FD-AFF3C5D3A262}"/>
              </a:ext>
            </a:extLst>
          </p:cNvPr>
          <p:cNvSpPr>
            <a:spLocks noGrp="1"/>
          </p:cNvSpPr>
          <p:nvPr>
            <p:ph type="dt" sz="half" idx="10"/>
          </p:nvPr>
        </p:nvSpPr>
        <p:spPr/>
        <p:txBody>
          <a:bodyPr/>
          <a:lstStyle/>
          <a:p>
            <a:fld id="{C5FBB13F-271F-4BE9-ACDC-92DED97361EA}" type="datetimeFigureOut">
              <a:rPr lang="en-US" smtClean="0"/>
              <a:t>4/16/2025</a:t>
            </a:fld>
            <a:endParaRPr lang="en-US"/>
          </a:p>
        </p:txBody>
      </p:sp>
      <p:sp>
        <p:nvSpPr>
          <p:cNvPr id="6" name="Footer Placeholder 5">
            <a:extLst>
              <a:ext uri="{FF2B5EF4-FFF2-40B4-BE49-F238E27FC236}">
                <a16:creationId xmlns:a16="http://schemas.microsoft.com/office/drawing/2014/main" id="{DCDB8484-7DB8-46C5-8ED6-8F0BE7690E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E4D09-D2CE-411F-942D-2B8601B88835}"/>
              </a:ext>
            </a:extLst>
          </p:cNvPr>
          <p:cNvSpPr>
            <a:spLocks noGrp="1"/>
          </p:cNvSpPr>
          <p:nvPr>
            <p:ph type="sldNum" sz="quarter" idx="12"/>
          </p:nvPr>
        </p:nvSpPr>
        <p:spPr/>
        <p:txBody>
          <a:bodyPr/>
          <a:lstStyle/>
          <a:p>
            <a:fld id="{4E378B27-8729-46CB-8E08-50058782C49D}" type="slidenum">
              <a:rPr lang="en-US" smtClean="0"/>
              <a:t>‹#›</a:t>
            </a:fld>
            <a:endParaRPr lang="en-US"/>
          </a:p>
        </p:txBody>
      </p:sp>
    </p:spTree>
    <p:extLst>
      <p:ext uri="{BB962C8B-B14F-4D97-AF65-F5344CB8AC3E}">
        <p14:creationId xmlns:p14="http://schemas.microsoft.com/office/powerpoint/2010/main" val="115753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EC9E-AD7E-4BC0-B8C9-6B3F618142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67E8FC-AD72-4872-95AF-AFBFF995FF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BF266-DA0F-4B68-8ADD-3C3C015714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045368-AE88-4D0C-91F8-48CED31E24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533F04-64C9-4F8E-AA85-49C479917C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BCFA30-348C-4BFB-9E90-1431FCCF01E2}"/>
              </a:ext>
            </a:extLst>
          </p:cNvPr>
          <p:cNvSpPr>
            <a:spLocks noGrp="1"/>
          </p:cNvSpPr>
          <p:nvPr>
            <p:ph type="dt" sz="half" idx="10"/>
          </p:nvPr>
        </p:nvSpPr>
        <p:spPr/>
        <p:txBody>
          <a:bodyPr/>
          <a:lstStyle/>
          <a:p>
            <a:fld id="{C5FBB13F-271F-4BE9-ACDC-92DED97361EA}" type="datetimeFigureOut">
              <a:rPr lang="en-US" smtClean="0"/>
              <a:t>4/16/2025</a:t>
            </a:fld>
            <a:endParaRPr lang="en-US"/>
          </a:p>
        </p:txBody>
      </p:sp>
      <p:sp>
        <p:nvSpPr>
          <p:cNvPr id="8" name="Footer Placeholder 7">
            <a:extLst>
              <a:ext uri="{FF2B5EF4-FFF2-40B4-BE49-F238E27FC236}">
                <a16:creationId xmlns:a16="http://schemas.microsoft.com/office/drawing/2014/main" id="{DD595BCD-192E-4D04-A907-7FC543AA96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DB9AEB-AD75-4868-A92A-390839A08B94}"/>
              </a:ext>
            </a:extLst>
          </p:cNvPr>
          <p:cNvSpPr>
            <a:spLocks noGrp="1"/>
          </p:cNvSpPr>
          <p:nvPr>
            <p:ph type="sldNum" sz="quarter" idx="12"/>
          </p:nvPr>
        </p:nvSpPr>
        <p:spPr/>
        <p:txBody>
          <a:bodyPr/>
          <a:lstStyle/>
          <a:p>
            <a:fld id="{4E378B27-8729-46CB-8E08-50058782C49D}" type="slidenum">
              <a:rPr lang="en-US" smtClean="0"/>
              <a:t>‹#›</a:t>
            </a:fld>
            <a:endParaRPr lang="en-US"/>
          </a:p>
        </p:txBody>
      </p:sp>
    </p:spTree>
    <p:extLst>
      <p:ext uri="{BB962C8B-B14F-4D97-AF65-F5344CB8AC3E}">
        <p14:creationId xmlns:p14="http://schemas.microsoft.com/office/powerpoint/2010/main" val="316072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DC56-7C10-4B41-BBBB-48D54249F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722704-D129-4528-8D4B-1E5C7DE13D08}"/>
              </a:ext>
            </a:extLst>
          </p:cNvPr>
          <p:cNvSpPr>
            <a:spLocks noGrp="1"/>
          </p:cNvSpPr>
          <p:nvPr>
            <p:ph type="dt" sz="half" idx="10"/>
          </p:nvPr>
        </p:nvSpPr>
        <p:spPr/>
        <p:txBody>
          <a:bodyPr/>
          <a:lstStyle/>
          <a:p>
            <a:fld id="{C5FBB13F-271F-4BE9-ACDC-92DED97361EA}" type="datetimeFigureOut">
              <a:rPr lang="en-US" smtClean="0"/>
              <a:t>4/16/2025</a:t>
            </a:fld>
            <a:endParaRPr lang="en-US"/>
          </a:p>
        </p:txBody>
      </p:sp>
      <p:sp>
        <p:nvSpPr>
          <p:cNvPr id="4" name="Footer Placeholder 3">
            <a:extLst>
              <a:ext uri="{FF2B5EF4-FFF2-40B4-BE49-F238E27FC236}">
                <a16:creationId xmlns:a16="http://schemas.microsoft.com/office/drawing/2014/main" id="{0B54ABE6-368F-4B58-92F3-D151302C1D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BA5D71-FB70-475A-8D5D-F21C14DC24CF}"/>
              </a:ext>
            </a:extLst>
          </p:cNvPr>
          <p:cNvSpPr>
            <a:spLocks noGrp="1"/>
          </p:cNvSpPr>
          <p:nvPr>
            <p:ph type="sldNum" sz="quarter" idx="12"/>
          </p:nvPr>
        </p:nvSpPr>
        <p:spPr/>
        <p:txBody>
          <a:bodyPr/>
          <a:lstStyle/>
          <a:p>
            <a:fld id="{4E378B27-8729-46CB-8E08-50058782C49D}" type="slidenum">
              <a:rPr lang="en-US" smtClean="0"/>
              <a:t>‹#›</a:t>
            </a:fld>
            <a:endParaRPr lang="en-US"/>
          </a:p>
        </p:txBody>
      </p:sp>
    </p:spTree>
    <p:extLst>
      <p:ext uri="{BB962C8B-B14F-4D97-AF65-F5344CB8AC3E}">
        <p14:creationId xmlns:p14="http://schemas.microsoft.com/office/powerpoint/2010/main" val="4049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8A83A-A2AA-444F-AFDF-7BDA9EF8634B}"/>
              </a:ext>
            </a:extLst>
          </p:cNvPr>
          <p:cNvSpPr>
            <a:spLocks noGrp="1"/>
          </p:cNvSpPr>
          <p:nvPr>
            <p:ph type="dt" sz="half" idx="10"/>
          </p:nvPr>
        </p:nvSpPr>
        <p:spPr/>
        <p:txBody>
          <a:bodyPr/>
          <a:lstStyle/>
          <a:p>
            <a:fld id="{C5FBB13F-271F-4BE9-ACDC-92DED97361EA}" type="datetimeFigureOut">
              <a:rPr lang="en-US" smtClean="0"/>
              <a:t>4/16/2025</a:t>
            </a:fld>
            <a:endParaRPr lang="en-US"/>
          </a:p>
        </p:txBody>
      </p:sp>
      <p:sp>
        <p:nvSpPr>
          <p:cNvPr id="3" name="Footer Placeholder 2">
            <a:extLst>
              <a:ext uri="{FF2B5EF4-FFF2-40B4-BE49-F238E27FC236}">
                <a16:creationId xmlns:a16="http://schemas.microsoft.com/office/drawing/2014/main" id="{B4FD9020-4BDC-44E9-80ED-50C5A230E1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89DCF8-C1B8-4DD0-B4BB-31765B75BDDE}"/>
              </a:ext>
            </a:extLst>
          </p:cNvPr>
          <p:cNvSpPr>
            <a:spLocks noGrp="1"/>
          </p:cNvSpPr>
          <p:nvPr>
            <p:ph type="sldNum" sz="quarter" idx="12"/>
          </p:nvPr>
        </p:nvSpPr>
        <p:spPr/>
        <p:txBody>
          <a:bodyPr/>
          <a:lstStyle/>
          <a:p>
            <a:fld id="{4E378B27-8729-46CB-8E08-50058782C49D}" type="slidenum">
              <a:rPr lang="en-US" smtClean="0"/>
              <a:t>‹#›</a:t>
            </a:fld>
            <a:endParaRPr lang="en-US"/>
          </a:p>
        </p:txBody>
      </p:sp>
    </p:spTree>
    <p:extLst>
      <p:ext uri="{BB962C8B-B14F-4D97-AF65-F5344CB8AC3E}">
        <p14:creationId xmlns:p14="http://schemas.microsoft.com/office/powerpoint/2010/main" val="395339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DA51-E00D-4C2F-9D25-FB40F85330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6EBFFC-4940-407B-92D9-FAB4DBEB9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EE8F44-327F-4658-96ED-C6C886A63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AEC9A9-DDDE-42A7-9A45-CC0D3A3DB214}"/>
              </a:ext>
            </a:extLst>
          </p:cNvPr>
          <p:cNvSpPr>
            <a:spLocks noGrp="1"/>
          </p:cNvSpPr>
          <p:nvPr>
            <p:ph type="dt" sz="half" idx="10"/>
          </p:nvPr>
        </p:nvSpPr>
        <p:spPr/>
        <p:txBody>
          <a:bodyPr/>
          <a:lstStyle/>
          <a:p>
            <a:fld id="{C5FBB13F-271F-4BE9-ACDC-92DED97361EA}" type="datetimeFigureOut">
              <a:rPr lang="en-US" smtClean="0"/>
              <a:t>4/16/2025</a:t>
            </a:fld>
            <a:endParaRPr lang="en-US"/>
          </a:p>
        </p:txBody>
      </p:sp>
      <p:sp>
        <p:nvSpPr>
          <p:cNvPr id="6" name="Footer Placeholder 5">
            <a:extLst>
              <a:ext uri="{FF2B5EF4-FFF2-40B4-BE49-F238E27FC236}">
                <a16:creationId xmlns:a16="http://schemas.microsoft.com/office/drawing/2014/main" id="{ECD74FA5-8321-4EAB-81A1-03DFDB49F3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A15B9F-02F5-4F2D-997C-D9DCB87F74FF}"/>
              </a:ext>
            </a:extLst>
          </p:cNvPr>
          <p:cNvSpPr>
            <a:spLocks noGrp="1"/>
          </p:cNvSpPr>
          <p:nvPr>
            <p:ph type="sldNum" sz="quarter" idx="12"/>
          </p:nvPr>
        </p:nvSpPr>
        <p:spPr/>
        <p:txBody>
          <a:bodyPr/>
          <a:lstStyle/>
          <a:p>
            <a:fld id="{4E378B27-8729-46CB-8E08-50058782C49D}" type="slidenum">
              <a:rPr lang="en-US" smtClean="0"/>
              <a:t>‹#›</a:t>
            </a:fld>
            <a:endParaRPr lang="en-US"/>
          </a:p>
        </p:txBody>
      </p:sp>
    </p:spTree>
    <p:extLst>
      <p:ext uri="{BB962C8B-B14F-4D97-AF65-F5344CB8AC3E}">
        <p14:creationId xmlns:p14="http://schemas.microsoft.com/office/powerpoint/2010/main" val="4069085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7182-C089-46E6-94E8-8CE42A7249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A16D66-93CD-4C2D-A02C-2861BF9B92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922D64-727B-4427-907F-96D293C5E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90760-C412-46BB-9F9D-18509DC78C52}"/>
              </a:ext>
            </a:extLst>
          </p:cNvPr>
          <p:cNvSpPr>
            <a:spLocks noGrp="1"/>
          </p:cNvSpPr>
          <p:nvPr>
            <p:ph type="dt" sz="half" idx="10"/>
          </p:nvPr>
        </p:nvSpPr>
        <p:spPr/>
        <p:txBody>
          <a:bodyPr/>
          <a:lstStyle/>
          <a:p>
            <a:fld id="{C5FBB13F-271F-4BE9-ACDC-92DED97361EA}" type="datetimeFigureOut">
              <a:rPr lang="en-US" smtClean="0"/>
              <a:t>4/16/2025</a:t>
            </a:fld>
            <a:endParaRPr lang="en-US"/>
          </a:p>
        </p:txBody>
      </p:sp>
      <p:sp>
        <p:nvSpPr>
          <p:cNvPr id="6" name="Footer Placeholder 5">
            <a:extLst>
              <a:ext uri="{FF2B5EF4-FFF2-40B4-BE49-F238E27FC236}">
                <a16:creationId xmlns:a16="http://schemas.microsoft.com/office/drawing/2014/main" id="{C4D33E36-AFE1-4AA5-9D82-1E9BFD7796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82F88-194C-46D5-877C-D0016CB5E7D8}"/>
              </a:ext>
            </a:extLst>
          </p:cNvPr>
          <p:cNvSpPr>
            <a:spLocks noGrp="1"/>
          </p:cNvSpPr>
          <p:nvPr>
            <p:ph type="sldNum" sz="quarter" idx="12"/>
          </p:nvPr>
        </p:nvSpPr>
        <p:spPr/>
        <p:txBody>
          <a:bodyPr/>
          <a:lstStyle/>
          <a:p>
            <a:fld id="{4E378B27-8729-46CB-8E08-50058782C49D}" type="slidenum">
              <a:rPr lang="en-US" smtClean="0"/>
              <a:t>‹#›</a:t>
            </a:fld>
            <a:endParaRPr lang="en-US"/>
          </a:p>
        </p:txBody>
      </p:sp>
    </p:spTree>
    <p:extLst>
      <p:ext uri="{BB962C8B-B14F-4D97-AF65-F5344CB8AC3E}">
        <p14:creationId xmlns:p14="http://schemas.microsoft.com/office/powerpoint/2010/main" val="184638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A6CBCF-96CF-4B0D-86F7-0D74DE039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52D403-E9E5-4611-88F8-C4C4307C9C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DB763-A34B-4AA0-A947-6D4E13ED38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BB13F-271F-4BE9-ACDC-92DED97361EA}" type="datetimeFigureOut">
              <a:rPr lang="en-US" smtClean="0"/>
              <a:t>4/16/2025</a:t>
            </a:fld>
            <a:endParaRPr lang="en-US"/>
          </a:p>
        </p:txBody>
      </p:sp>
      <p:sp>
        <p:nvSpPr>
          <p:cNvPr id="5" name="Footer Placeholder 4">
            <a:extLst>
              <a:ext uri="{FF2B5EF4-FFF2-40B4-BE49-F238E27FC236}">
                <a16:creationId xmlns:a16="http://schemas.microsoft.com/office/drawing/2014/main" id="{9F0EDD62-7078-4E59-ACEF-549B1DF9A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D03930-2709-4905-9039-7DBE6D6FD1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78B27-8729-46CB-8E08-50058782C49D}" type="slidenum">
              <a:rPr lang="en-US" smtClean="0"/>
              <a:t>‹#›</a:t>
            </a:fld>
            <a:endParaRPr lang="en-US"/>
          </a:p>
        </p:txBody>
      </p:sp>
    </p:spTree>
    <p:extLst>
      <p:ext uri="{BB962C8B-B14F-4D97-AF65-F5344CB8AC3E}">
        <p14:creationId xmlns:p14="http://schemas.microsoft.com/office/powerpoint/2010/main" val="985403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creativecommons.org/licenses/by-nc-sa/2.0/?ref=ccsearch&amp;atype=rich" TargetMode="External"/><Relationship Id="rId5" Type="http://schemas.openxmlformats.org/officeDocument/2006/relationships/hyperlink" Target="https://www.flickr.com/photos/55779562@N00" TargetMode="External"/><Relationship Id="rId4" Type="http://schemas.openxmlformats.org/officeDocument/2006/relationships/hyperlink" Target="https://www.flickr.com/photos/55779562@N00/966266599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themighty.com/2020/09/charts-to-help-identify-emotions-mental-healt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interaction-design.org/literature/article/empathy-map-why-and-how-to-use-i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creativecommons.org/licenses/by-nc-sa/2.0/?ref=ccsearch&amp;atype=rich" TargetMode="External"/><Relationship Id="rId5" Type="http://schemas.openxmlformats.org/officeDocument/2006/relationships/hyperlink" Target="https://www.flickr.com/photos/55779562@N00" TargetMode="External"/><Relationship Id="rId4" Type="http://schemas.openxmlformats.org/officeDocument/2006/relationships/hyperlink" Target="https://www.flickr.com/photos/55779562@N00/9662665997"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moodmeterapp.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marcbrackett.com/the-colors-of-our-emotions/"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ego scientist holding two beakers.">
            <a:extLst>
              <a:ext uri="{FF2B5EF4-FFF2-40B4-BE49-F238E27FC236}">
                <a16:creationId xmlns:a16="http://schemas.microsoft.com/office/drawing/2014/main" id="{F266B95C-506C-4315-A855-BF69E7727DB9}"/>
              </a:ext>
            </a:extLst>
          </p:cNvPr>
          <p:cNvPicPr>
            <a:picLocks noChangeAspect="1"/>
          </p:cNvPicPr>
          <p:nvPr/>
        </p:nvPicPr>
        <p:blipFill rotWithShape="1">
          <a:blip r:embed="rId3">
            <a:extLst>
              <a:ext uri="{28A0092B-C50C-407E-A947-70E740481C1C}">
                <a14:useLocalDpi xmlns:a14="http://schemas.microsoft.com/office/drawing/2010/main" val="0"/>
              </a:ext>
            </a:extLst>
          </a:blip>
          <a:srcRect l="4900" r="6715"/>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0" name="Freeform: Shape 9">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1246C3-A158-45A4-8FB1-9C537A083F3C}"/>
              </a:ext>
            </a:extLst>
          </p:cNvPr>
          <p:cNvSpPr>
            <a:spLocks noGrp="1"/>
          </p:cNvSpPr>
          <p:nvPr>
            <p:ph type="title"/>
          </p:nvPr>
        </p:nvSpPr>
        <p:spPr>
          <a:xfrm>
            <a:off x="389779" y="946999"/>
            <a:ext cx="4023360" cy="3554508"/>
          </a:xfrm>
        </p:spPr>
        <p:txBody>
          <a:bodyPr vert="horz" lIns="91440" tIns="45720" rIns="91440" bIns="45720" rtlCol="0" anchor="b">
            <a:noAutofit/>
          </a:bodyPr>
          <a:lstStyle/>
          <a:p>
            <a:pPr marL="0" marR="0">
              <a:spcAft>
                <a:spcPts val="0"/>
              </a:spcAft>
            </a:pPr>
            <a:br>
              <a:rPr lang="en-US" b="1" dirty="0">
                <a:effectLst/>
              </a:rPr>
            </a:br>
            <a:br>
              <a:rPr lang="en-US" b="1" dirty="0"/>
            </a:br>
            <a:br>
              <a:rPr lang="en-US" b="1" dirty="0"/>
            </a:br>
            <a:r>
              <a:rPr lang="en-US" b="1" dirty="0">
                <a:effectLst/>
              </a:rPr>
              <a:t>Leading with Emotional Intelligence: </a:t>
            </a:r>
            <a:br>
              <a:rPr lang="en-US" dirty="0">
                <a:effectLst/>
              </a:rPr>
            </a:br>
            <a:r>
              <a:rPr lang="en-US" b="1" dirty="0">
                <a:effectLst/>
              </a:rPr>
              <a:t>Become an Emotion Scientist</a:t>
            </a:r>
            <a:br>
              <a:rPr lang="en-US" dirty="0">
                <a:effectLst/>
              </a:rPr>
            </a:b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6BC24D4-0181-4C44-AA09-5B0BD0696A0F}"/>
              </a:ext>
            </a:extLst>
          </p:cNvPr>
          <p:cNvSpPr txBox="1"/>
          <p:nvPr/>
        </p:nvSpPr>
        <p:spPr>
          <a:xfrm>
            <a:off x="351726" y="5448850"/>
            <a:ext cx="2620737" cy="1096519"/>
          </a:xfrm>
          <a:prstGeom prst="rect">
            <a:avLst/>
          </a:prstGeom>
          <a:noFill/>
        </p:spPr>
        <p:txBody>
          <a:bodyPr wrap="square" rtlCol="0">
            <a:spAutoFit/>
          </a:bodyPr>
          <a:lstStyle/>
          <a:p>
            <a:pPr marL="0" marR="0">
              <a:lnSpc>
                <a:spcPct val="107000"/>
              </a:lnSpc>
              <a:spcBef>
                <a:spcPts val="0"/>
              </a:spcBef>
              <a:spcAft>
                <a:spcPts val="800"/>
              </a:spcAft>
            </a:pPr>
            <a:r>
              <a:rPr lang="en-US" sz="2800" b="1" u="none" strike="noStrike" dirty="0">
                <a:solidFill>
                  <a:schemeClr val="accent1"/>
                </a:solidFill>
                <a:effectLst/>
                <a:ea typeface="Calibri" panose="020F0502020204030204" pitchFamily="34" charset="0"/>
                <a:cs typeface="Times New Roman" panose="02020603050405020304" pitchFamily="18" charset="0"/>
              </a:rPr>
              <a:t>Amy Shipley</a:t>
            </a:r>
            <a:endParaRPr lang="en-US" sz="2800" b="1" dirty="0">
              <a:solidFill>
                <a:schemeClr val="accent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u="none" strike="noStrike" dirty="0">
                <a:solidFill>
                  <a:schemeClr val="accent1"/>
                </a:solidFill>
                <a:effectLst/>
                <a:ea typeface="Calibri" panose="020F0502020204030204" pitchFamily="34" charset="0"/>
                <a:cs typeface="Times New Roman" panose="02020603050405020304" pitchFamily="18" charset="0"/>
              </a:rPr>
              <a:t>Christine Kreger</a:t>
            </a:r>
            <a:endParaRPr lang="en-US" sz="2800" b="1" dirty="0">
              <a:solidFill>
                <a:schemeClr val="accent1"/>
              </a:solidFill>
            </a:endParaRPr>
          </a:p>
        </p:txBody>
      </p:sp>
      <p:sp>
        <p:nvSpPr>
          <p:cNvPr id="13" name="TextBox 12">
            <a:extLst>
              <a:ext uri="{FF2B5EF4-FFF2-40B4-BE49-F238E27FC236}">
                <a16:creationId xmlns:a16="http://schemas.microsoft.com/office/drawing/2014/main" id="{5FD60416-C6B6-42F1-B237-5D4B180E9775}"/>
              </a:ext>
            </a:extLst>
          </p:cNvPr>
          <p:cNvSpPr txBox="1"/>
          <p:nvPr/>
        </p:nvSpPr>
        <p:spPr>
          <a:xfrm>
            <a:off x="3124621" y="6483207"/>
            <a:ext cx="6159062" cy="374783"/>
          </a:xfrm>
          <a:prstGeom prst="rect">
            <a:avLst/>
          </a:prstGeom>
          <a:noFill/>
        </p:spPr>
        <p:txBody>
          <a:bodyPr wrap="square">
            <a:spAutoFit/>
          </a:bodyPr>
          <a:lstStyle/>
          <a:p>
            <a:pPr marL="0" marR="0" algn="ctr">
              <a:lnSpc>
                <a:spcPct val="107000"/>
              </a:lnSpc>
              <a:spcBef>
                <a:spcPts val="0"/>
              </a:spcBef>
              <a:spcAft>
                <a:spcPts val="800"/>
              </a:spcAft>
            </a:pPr>
            <a:r>
              <a:rPr lang="en-US" sz="1800" u="sng" dirty="0">
                <a:solidFill>
                  <a:srgbClr val="0563C1"/>
                </a:solidFill>
                <a:effectLst/>
                <a:latin typeface="Source Sans Pro" panose="020B0503030403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sz="1100" u="sng" dirty="0">
                <a:solidFill>
                  <a:schemeClr val="bg1"/>
                </a:solidFill>
                <a:effectLst/>
                <a:latin typeface="Source Sans Pro" panose="020B0503030403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scientist-minifig"</a:t>
            </a:r>
            <a:r>
              <a:rPr lang="en-US" sz="1100" dirty="0">
                <a:solidFill>
                  <a:schemeClr val="bg1"/>
                </a:solidFill>
                <a:effectLst/>
                <a:latin typeface="Source Sans Pro" panose="020B0503030403020204" pitchFamily="34" charset="0"/>
                <a:ea typeface="Calibri" panose="020F0502020204030204" pitchFamily="34" charset="0"/>
                <a:cs typeface="Times New Roman" panose="02020603050405020304" pitchFamily="18" charset="0"/>
              </a:rPr>
              <a:t> by </a:t>
            </a:r>
            <a:r>
              <a:rPr lang="en-US" sz="1100" u="sng" dirty="0" err="1">
                <a:solidFill>
                  <a:schemeClr val="bg1"/>
                </a:solidFill>
                <a:effectLst/>
                <a:latin typeface="Source Sans Pro" panose="020B0503030403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pixbymaia</a:t>
            </a:r>
            <a:r>
              <a:rPr lang="en-US" sz="1100" dirty="0">
                <a:solidFill>
                  <a:schemeClr val="bg1"/>
                </a:solidFill>
                <a:effectLst/>
                <a:latin typeface="Source Sans Pro" panose="020B0503030403020204" pitchFamily="34" charset="0"/>
                <a:ea typeface="Calibri" panose="020F0502020204030204" pitchFamily="34" charset="0"/>
                <a:cs typeface="Times New Roman" panose="02020603050405020304" pitchFamily="18" charset="0"/>
              </a:rPr>
              <a:t> is licensed under </a:t>
            </a:r>
            <a:r>
              <a:rPr lang="en-US" sz="1100" u="sng" dirty="0">
                <a:solidFill>
                  <a:schemeClr val="bg1"/>
                </a:solidFill>
                <a:effectLst/>
                <a:latin typeface="Source Sans Pro" panose="020B0503030403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CC BY-NC-SA 2.0</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5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17DAFF-1DB7-4467-89AC-FB19A0278CB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Mood Wheel</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mood wheel helps individuals better label their emotions. The center starts with basic emotions such as happy, sad, and angry, and builds out in two more layers with more specific  words to describe those feelings.">
            <a:extLst>
              <a:ext uri="{FF2B5EF4-FFF2-40B4-BE49-F238E27FC236}">
                <a16:creationId xmlns:a16="http://schemas.microsoft.com/office/drawing/2014/main" id="{FD33D9BC-AC4C-4413-9DAF-6AF16B686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118999" y="0"/>
            <a:ext cx="6768662" cy="6667133"/>
          </a:xfrm>
          <a:prstGeom prst="rect">
            <a:avLst/>
          </a:prstGeom>
          <a:noFill/>
        </p:spPr>
      </p:pic>
      <p:sp>
        <p:nvSpPr>
          <p:cNvPr id="12" name="TextBox 11">
            <a:extLst>
              <a:ext uri="{FF2B5EF4-FFF2-40B4-BE49-F238E27FC236}">
                <a16:creationId xmlns:a16="http://schemas.microsoft.com/office/drawing/2014/main" id="{76EB9477-D89C-46F2-A032-CEF840AF265F}"/>
              </a:ext>
            </a:extLst>
          </p:cNvPr>
          <p:cNvSpPr txBox="1"/>
          <p:nvPr/>
        </p:nvSpPr>
        <p:spPr>
          <a:xfrm>
            <a:off x="5444820" y="6556882"/>
            <a:ext cx="6117020" cy="264368"/>
          </a:xfrm>
          <a:prstGeom prst="rect">
            <a:avLst/>
          </a:prstGeom>
          <a:noFill/>
        </p:spPr>
        <p:txBody>
          <a:bodyPr wrap="square">
            <a:spAutoFit/>
          </a:bodyPr>
          <a:lstStyle/>
          <a:p>
            <a:pPr marL="0" marR="0" algn="ctr">
              <a:lnSpc>
                <a:spcPct val="107000"/>
              </a:lnSpc>
              <a:spcBef>
                <a:spcPts val="0"/>
              </a:spcBef>
              <a:spcAft>
                <a:spcPts val="800"/>
              </a:spcAft>
            </a:pPr>
            <a:r>
              <a:rPr lang="en-US" sz="11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https://themighty.com/2020/09/charts-to-help-identify-emotions-mental-health/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708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C1D04-F621-4C6E-9662-2BCBC9D4718F}"/>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6000" b="1" kern="1200" dirty="0">
                <a:solidFill>
                  <a:schemeClr val="tx1"/>
                </a:solidFill>
                <a:latin typeface="+mj-lt"/>
                <a:ea typeface="+mj-ea"/>
                <a:cs typeface="+mj-cs"/>
              </a:rPr>
              <a:t>Self Management</a:t>
            </a:r>
          </a:p>
        </p:txBody>
      </p:sp>
      <p:sp>
        <p:nvSpPr>
          <p:cNvPr id="13" name="Freeform: Shape 12">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Financial">
            <a:extLst>
              <a:ext uri="{FF2B5EF4-FFF2-40B4-BE49-F238E27FC236}">
                <a16:creationId xmlns:a16="http://schemas.microsoft.com/office/drawing/2014/main" id="{AAC862B1-AD76-4CD5-AA20-2E2D28B25F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340117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EF5F26-2448-4C9E-A7CD-A90907543651}"/>
              </a:ext>
            </a:extLst>
          </p:cNvPr>
          <p:cNvSpPr>
            <a:spLocks noGrp="1"/>
          </p:cNvSpPr>
          <p:nvPr>
            <p:ph type="title"/>
          </p:nvPr>
        </p:nvSpPr>
        <p:spPr>
          <a:xfrm>
            <a:off x="621792" y="1161288"/>
            <a:ext cx="3602736" cy="4526280"/>
          </a:xfrm>
        </p:spPr>
        <p:txBody>
          <a:bodyPr>
            <a:normAutofit/>
          </a:bodyPr>
          <a:lstStyle/>
          <a:p>
            <a:r>
              <a:rPr lang="en-US" sz="4800" b="1" dirty="0"/>
              <a:t>Meta Moment</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8" name="Content Placeholder 2">
            <a:extLst>
              <a:ext uri="{FF2B5EF4-FFF2-40B4-BE49-F238E27FC236}">
                <a16:creationId xmlns:a16="http://schemas.microsoft.com/office/drawing/2014/main" id="{7D4F3931-AB83-4038-9F09-B82BC8FF65B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67264448"/>
              </p:ext>
            </p:extLst>
          </p:nvPr>
        </p:nvGraphicFramePr>
        <p:xfrm>
          <a:off x="5097818" y="928116"/>
          <a:ext cx="6568665" cy="4992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3815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5FAD0-4F99-4B80-8732-083FDA2C62BE}"/>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6000" b="1" kern="1200" dirty="0">
                <a:solidFill>
                  <a:schemeClr val="tx1"/>
                </a:solidFill>
                <a:latin typeface="+mj-lt"/>
                <a:ea typeface="+mj-ea"/>
                <a:cs typeface="+mj-cs"/>
              </a:rPr>
              <a:t>Social Awareness</a:t>
            </a:r>
          </a:p>
        </p:txBody>
      </p:sp>
      <p:sp>
        <p:nvSpPr>
          <p:cNvPr id="13" name="Freeform: Shape 12">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Group">
            <a:extLst>
              <a:ext uri="{FF2B5EF4-FFF2-40B4-BE49-F238E27FC236}">
                <a16:creationId xmlns:a16="http://schemas.microsoft.com/office/drawing/2014/main" id="{C169455C-9A61-412F-8409-CECC5D148E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175941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30E896-AB5E-4564-AB92-A6E61FFF73D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Empathy Map</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Empathy Map consists of four quadrants reflecting what another Said, Did, Thought, and Felt. ">
            <a:extLst>
              <a:ext uri="{FF2B5EF4-FFF2-40B4-BE49-F238E27FC236}">
                <a16:creationId xmlns:a16="http://schemas.microsoft.com/office/drawing/2014/main" id="{363E5E6A-DE1E-4450-B7CA-651BC08F2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481" y="1664600"/>
            <a:ext cx="6762084" cy="3528800"/>
          </a:xfrm>
          <a:prstGeom prst="rect">
            <a:avLst/>
          </a:prstGeom>
        </p:spPr>
      </p:pic>
      <p:sp>
        <p:nvSpPr>
          <p:cNvPr id="12" name="TextBox 11">
            <a:extLst>
              <a:ext uri="{FF2B5EF4-FFF2-40B4-BE49-F238E27FC236}">
                <a16:creationId xmlns:a16="http://schemas.microsoft.com/office/drawing/2014/main" id="{33691236-9044-4868-B6BE-49CB6933CB84}"/>
              </a:ext>
            </a:extLst>
          </p:cNvPr>
          <p:cNvSpPr txBox="1"/>
          <p:nvPr/>
        </p:nvSpPr>
        <p:spPr>
          <a:xfrm>
            <a:off x="5519228" y="5361561"/>
            <a:ext cx="6117020" cy="264368"/>
          </a:xfrm>
          <a:prstGeom prst="rect">
            <a:avLst/>
          </a:prstGeom>
          <a:noFill/>
        </p:spPr>
        <p:txBody>
          <a:bodyPr wrap="square">
            <a:spAutoFit/>
          </a:bodyPr>
          <a:lstStyle/>
          <a:p>
            <a:pPr marL="0" marR="0" algn="ctr">
              <a:lnSpc>
                <a:spcPct val="107000"/>
              </a:lnSpc>
              <a:spcBef>
                <a:spcPts val="0"/>
              </a:spcBef>
              <a:spcAft>
                <a:spcPts val="800"/>
              </a:spcAft>
            </a:pPr>
            <a:r>
              <a:rPr lang="en-US" sz="11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https://www.interaction-design.org/literature/article/empathy-map-why-and-how-to-use-it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624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9D6B6D-80E3-4077-9B8B-18641D23B5CF}"/>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6000" b="1" kern="1200" dirty="0">
                <a:solidFill>
                  <a:schemeClr val="tx1"/>
                </a:solidFill>
                <a:latin typeface="+mj-lt"/>
                <a:ea typeface="+mj-ea"/>
                <a:cs typeface="+mj-cs"/>
              </a:rPr>
              <a:t>Relationship Management</a:t>
            </a:r>
          </a:p>
        </p:txBody>
      </p:sp>
      <p:sp>
        <p:nvSpPr>
          <p:cNvPr id="15" name="Freeform: Shape 14">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5" descr="Handshake">
            <a:extLst>
              <a:ext uri="{FF2B5EF4-FFF2-40B4-BE49-F238E27FC236}">
                <a16:creationId xmlns:a16="http://schemas.microsoft.com/office/drawing/2014/main" id="{3E72B1AD-59A3-4CF7-A5F3-690BA078B9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3343693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Freeform: Shape 41">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987B7E0-8B9A-4088-974E-44E0DE2D9E66}"/>
              </a:ext>
            </a:extLst>
          </p:cNvPr>
          <p:cNvSpPr txBox="1">
            <a:spLocks noGrp="1"/>
          </p:cNvSpPr>
          <p:nvPr>
            <p:ph type="title" idx="4294967295"/>
          </p:nvPr>
        </p:nvSpPr>
        <p:spPr>
          <a:xfrm>
            <a:off x="621792" y="1161288"/>
            <a:ext cx="3602736" cy="45262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mj-lt"/>
                <a:ea typeface="+mj-ea"/>
                <a:cs typeface="+mj-cs"/>
              </a:rPr>
              <a:t>Listening and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mj-lt"/>
                <a:ea typeface="+mj-ea"/>
                <a:cs typeface="+mj-cs"/>
              </a:rPr>
              <a:t>Asserting Skills</a:t>
            </a:r>
          </a:p>
        </p:txBody>
      </p:sp>
      <p:sp>
        <p:nvSpPr>
          <p:cNvPr id="46" name="Rectangle 4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DDFE9FAE-F0DC-49E4-BF3A-D7EDFE13D6CA}"/>
              </a:ext>
            </a:extLst>
          </p:cNvPr>
          <p:cNvGraphicFramePr>
            <a:graphicFrameLocks noGrp="1"/>
          </p:cNvGraphicFramePr>
          <p:nvPr>
            <p:ph idx="1"/>
            <p:extLst>
              <p:ext uri="{D42A27DB-BD31-4B8C-83A1-F6EECF244321}">
                <p14:modId xmlns:p14="http://schemas.microsoft.com/office/powerpoint/2010/main" val="1619511231"/>
              </p:ext>
            </p:extLst>
          </p:nvPr>
        </p:nvGraphicFramePr>
        <p:xfrm>
          <a:off x="5140960" y="676656"/>
          <a:ext cx="6918960" cy="4869039"/>
        </p:xfrm>
        <a:graphic>
          <a:graphicData uri="http://schemas.openxmlformats.org/drawingml/2006/table">
            <a:tbl>
              <a:tblPr firstRow="1" firstCol="1" bandRow="1">
                <a:tableStyleId>{5C22544A-7EE6-4342-B048-85BDC9FD1C3A}</a:tableStyleId>
              </a:tblPr>
              <a:tblGrid>
                <a:gridCol w="3353226">
                  <a:extLst>
                    <a:ext uri="{9D8B030D-6E8A-4147-A177-3AD203B41FA5}">
                      <a16:colId xmlns:a16="http://schemas.microsoft.com/office/drawing/2014/main" val="548057073"/>
                    </a:ext>
                  </a:extLst>
                </a:gridCol>
                <a:gridCol w="3565734">
                  <a:extLst>
                    <a:ext uri="{9D8B030D-6E8A-4147-A177-3AD203B41FA5}">
                      <a16:colId xmlns:a16="http://schemas.microsoft.com/office/drawing/2014/main" val="4008314941"/>
                    </a:ext>
                  </a:extLst>
                </a:gridCol>
              </a:tblGrid>
              <a:tr h="745744">
                <a:tc>
                  <a:txBody>
                    <a:bodyPr/>
                    <a:lstStyle/>
                    <a:p>
                      <a:pPr marL="0" marR="0">
                        <a:lnSpc>
                          <a:spcPct val="107000"/>
                        </a:lnSpc>
                        <a:spcBef>
                          <a:spcPts val="0"/>
                        </a:spcBef>
                        <a:spcAft>
                          <a:spcPts val="0"/>
                        </a:spcAft>
                      </a:pPr>
                      <a:r>
                        <a:rPr lang="en-US" sz="3100" dirty="0">
                          <a:solidFill>
                            <a:schemeClr val="tx1"/>
                          </a:solidFill>
                          <a:effectLst/>
                        </a:rPr>
                        <a:t>Listening Skills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911" marR="103911" marT="0" marB="0">
                    <a:solidFill>
                      <a:schemeClr val="accent1">
                        <a:lumMod val="40000"/>
                        <a:lumOff val="60000"/>
                      </a:schemeClr>
                    </a:solidFill>
                  </a:tcPr>
                </a:tc>
                <a:tc>
                  <a:txBody>
                    <a:bodyPr/>
                    <a:lstStyle/>
                    <a:p>
                      <a:pPr marL="0" marR="0">
                        <a:lnSpc>
                          <a:spcPct val="107000"/>
                        </a:lnSpc>
                        <a:spcBef>
                          <a:spcPts val="0"/>
                        </a:spcBef>
                        <a:spcAft>
                          <a:spcPts val="0"/>
                        </a:spcAft>
                      </a:pPr>
                      <a:r>
                        <a:rPr lang="en-US" sz="3100" dirty="0">
                          <a:solidFill>
                            <a:schemeClr val="tx1"/>
                          </a:solidFill>
                          <a:effectLst/>
                        </a:rPr>
                        <a:t>Asserting Skills</a:t>
                      </a:r>
                      <a:r>
                        <a:rPr lang="en-US" sz="31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3911" marR="103911" marT="0" marB="0">
                    <a:solidFill>
                      <a:schemeClr val="accent1">
                        <a:lumMod val="40000"/>
                        <a:lumOff val="60000"/>
                      </a:schemeClr>
                    </a:solidFill>
                  </a:tcPr>
                </a:tc>
                <a:extLst>
                  <a:ext uri="{0D108BD9-81ED-4DB2-BD59-A6C34878D82A}">
                    <a16:rowId xmlns:a16="http://schemas.microsoft.com/office/drawing/2014/main" val="727036276"/>
                  </a:ext>
                </a:extLst>
              </a:tr>
              <a:tr h="4123295">
                <a:tc>
                  <a:txBody>
                    <a:bodyPr/>
                    <a:lstStyle/>
                    <a:p>
                      <a:pPr marL="0" marR="0">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Releasing</a:t>
                      </a:r>
                    </a:p>
                    <a:p>
                      <a:pPr marL="0" marR="0">
                        <a:lnSpc>
                          <a:spcPct val="107000"/>
                        </a:lnSpc>
                        <a:spcBef>
                          <a:spcPts val="0"/>
                        </a:spcBef>
                        <a:spcAft>
                          <a:spcPts val="0"/>
                        </a:spcAft>
                      </a:pPr>
                      <a:endParaRPr lang="en-US" sz="240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Attending</a:t>
                      </a:r>
                    </a:p>
                    <a:p>
                      <a:pPr marL="0" marR="0" algn="ctr">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Amplifying</a:t>
                      </a:r>
                    </a:p>
                    <a:p>
                      <a:pPr marL="0" marR="0" algn="ctr">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Reflecting</a:t>
                      </a:r>
                    </a:p>
                    <a:p>
                      <a:pPr marL="0" marR="0" algn="ctr">
                        <a:lnSpc>
                          <a:spcPct val="107000"/>
                        </a:lnSpc>
                        <a:spcBef>
                          <a:spcPts val="0"/>
                        </a:spcBef>
                        <a:spcAft>
                          <a:spcPts val="0"/>
                        </a:spcAft>
                      </a:pPr>
                      <a:r>
                        <a:rPr lang="en-US" sz="17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900" dirty="0">
                          <a:effectLst/>
                          <a:latin typeface="Arial" panose="020B0604020202020204" pitchFamily="34" charset="0"/>
                          <a:cs typeface="Arial" panose="020B0604020202020204" pitchFamily="34" charset="0"/>
                        </a:rPr>
                        <a:t> </a:t>
                      </a:r>
                      <a:endParaRPr lang="en-US" sz="1700" dirty="0">
                        <a:effectLst/>
                        <a:latin typeface="Arial" panose="020B0604020202020204" pitchFamily="34" charset="0"/>
                        <a:cs typeface="Arial" panose="020B0604020202020204" pitchFamily="34" charset="0"/>
                      </a:endParaRPr>
                    </a:p>
                  </a:txBody>
                  <a:tcPr marL="103911" marR="103911" marT="0" marB="0">
                    <a:noFill/>
                  </a:tcPr>
                </a:tc>
                <a:tc>
                  <a:txBody>
                    <a:bodyPr/>
                    <a:lstStyle/>
                    <a:p>
                      <a:pPr marL="0" marR="0">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Clarifying Intentions</a:t>
                      </a:r>
                    </a:p>
                    <a:p>
                      <a:pPr marL="0" marR="0" algn="ctr">
                        <a:lnSpc>
                          <a:spcPct val="107000"/>
                        </a:lnSpc>
                        <a:spcBef>
                          <a:spcPts val="0"/>
                        </a:spcBef>
                        <a:spcAft>
                          <a:spcPts val="0"/>
                        </a:spcAft>
                      </a:pPr>
                      <a:endParaRPr lang="en-US" sz="2400" b="1"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Remaining Centered</a:t>
                      </a:r>
                    </a:p>
                    <a:p>
                      <a:pPr marL="0" marR="0" algn="ctr">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Expressing</a:t>
                      </a:r>
                    </a:p>
                    <a:p>
                      <a:pPr marL="0" marR="0" algn="ctr">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Supporting</a:t>
                      </a:r>
                    </a:p>
                    <a:p>
                      <a:pPr marL="0" marR="0" algn="ctr">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Persisting</a:t>
                      </a:r>
                    </a:p>
                    <a:p>
                      <a:pPr marL="0" marR="0" algn="ctr">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 </a:t>
                      </a:r>
                    </a:p>
                  </a:txBody>
                  <a:tcPr marL="103911" marR="103911" marT="0" marB="0">
                    <a:noFill/>
                  </a:tcPr>
                </a:tc>
                <a:extLst>
                  <a:ext uri="{0D108BD9-81ED-4DB2-BD59-A6C34878D82A}">
                    <a16:rowId xmlns:a16="http://schemas.microsoft.com/office/drawing/2014/main" val="749407426"/>
                  </a:ext>
                </a:extLst>
              </a:tr>
            </a:tbl>
          </a:graphicData>
        </a:graphic>
      </p:graphicFrame>
      <p:sp>
        <p:nvSpPr>
          <p:cNvPr id="28" name="TextBox 27">
            <a:extLst>
              <a:ext uri="{FF2B5EF4-FFF2-40B4-BE49-F238E27FC236}">
                <a16:creationId xmlns:a16="http://schemas.microsoft.com/office/drawing/2014/main" id="{0300C0E2-6BC3-470B-90A9-0DFC6AF96C83}"/>
              </a:ext>
            </a:extLst>
          </p:cNvPr>
          <p:cNvSpPr txBox="1"/>
          <p:nvPr/>
        </p:nvSpPr>
        <p:spPr>
          <a:xfrm>
            <a:off x="5140960" y="5916976"/>
            <a:ext cx="6122276" cy="264368"/>
          </a:xfrm>
          <a:prstGeom prst="rect">
            <a:avLst/>
          </a:prstGeom>
          <a:noFill/>
        </p:spPr>
        <p:txBody>
          <a:bodyPr wrap="square">
            <a:spAutoFit/>
          </a:bodyPr>
          <a:lstStyle/>
          <a:p>
            <a:pPr marL="0" marR="0" algn="ctr">
              <a:lnSpc>
                <a:spcPct val="107000"/>
              </a:lnSpc>
              <a:spcBef>
                <a:spcPts val="0"/>
              </a:spcBef>
              <a:spcAft>
                <a:spcPts val="800"/>
              </a:spcAft>
            </a:pPr>
            <a:r>
              <a:rPr lang="en-US" sz="1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Uroda</a:t>
            </a: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Kathy, et al. Leadership Through Influence. Lore International Institute, 2008.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0219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BC9CA3-0667-4B4D-B9B4-0F433207A956}"/>
              </a:ext>
            </a:extLst>
          </p:cNvPr>
          <p:cNvSpPr>
            <a:spLocks noGrp="1"/>
          </p:cNvSpPr>
          <p:nvPr>
            <p:ph type="title"/>
          </p:nvPr>
        </p:nvSpPr>
        <p:spPr>
          <a:xfrm>
            <a:off x="965199" y="851517"/>
            <a:ext cx="5130795" cy="1461778"/>
          </a:xfrm>
        </p:spPr>
        <p:txBody>
          <a:bodyPr>
            <a:normAutofit/>
          </a:bodyPr>
          <a:lstStyle/>
          <a:p>
            <a:r>
              <a:rPr lang="en-US" sz="6000" b="1" dirty="0"/>
              <a:t>Scenario</a:t>
            </a:r>
          </a:p>
        </p:txBody>
      </p:sp>
      <p:sp>
        <p:nvSpPr>
          <p:cNvPr id="3" name="Content Placeholder 2">
            <a:extLst>
              <a:ext uri="{FF2B5EF4-FFF2-40B4-BE49-F238E27FC236}">
                <a16:creationId xmlns:a16="http://schemas.microsoft.com/office/drawing/2014/main" id="{EB24B845-15E0-43AF-B716-9E7DAA5AF309}"/>
              </a:ext>
            </a:extLst>
          </p:cNvPr>
          <p:cNvSpPr>
            <a:spLocks noGrp="1"/>
          </p:cNvSpPr>
          <p:nvPr>
            <p:ph idx="1"/>
          </p:nvPr>
        </p:nvSpPr>
        <p:spPr>
          <a:xfrm>
            <a:off x="233680" y="2470248"/>
            <a:ext cx="5481320" cy="4170582"/>
          </a:xfrm>
        </p:spPr>
        <p:txBody>
          <a:bodyPr>
            <a:normAutofit/>
          </a:bodyPr>
          <a:lstStyle/>
          <a:p>
            <a:pPr marL="0" indent="0">
              <a:buNone/>
            </a:pPr>
            <a:r>
              <a:rPr lang="en-US" sz="2400" i="0" u="none" strike="noStrike" dirty="0">
                <a:solidFill>
                  <a:srgbClr val="000000"/>
                </a:solidFill>
                <a:effectLst/>
                <a:latin typeface="Arial" panose="020B0604020202020204" pitchFamily="34" charset="0"/>
              </a:rPr>
              <a:t>You are facilitating a meeting with library staff from across Colorado, and one member is bullying other members. </a:t>
            </a:r>
          </a:p>
          <a:p>
            <a:pPr marL="0" indent="0">
              <a:buNone/>
            </a:pPr>
            <a:r>
              <a:rPr lang="en-US" sz="2400" i="0" u="none" strike="noStrike" dirty="0">
                <a:solidFill>
                  <a:srgbClr val="000000"/>
                </a:solidFill>
                <a:effectLst/>
                <a:latin typeface="Arial" panose="020B0604020202020204" pitchFamily="34" charset="0"/>
              </a:rPr>
              <a:t>You do not know any of the attendees well. </a:t>
            </a:r>
          </a:p>
          <a:p>
            <a:pPr marL="0" indent="0">
              <a:buNone/>
            </a:pPr>
            <a:r>
              <a:rPr lang="en-US" sz="2400" i="0" u="none" strike="noStrike" dirty="0">
                <a:solidFill>
                  <a:srgbClr val="000000"/>
                </a:solidFill>
                <a:effectLst/>
                <a:latin typeface="Arial" panose="020B0604020202020204" pitchFamily="34" charset="0"/>
              </a:rPr>
              <a:t>How would you use your strongest Core Element to address this behavior, either during the meeting, or after the meeting with the bully, or with the person being bullied, or both?</a:t>
            </a:r>
            <a:endParaRPr lang="en-US" sz="2200" dirty="0"/>
          </a:p>
        </p:txBody>
      </p:sp>
      <p:pic>
        <p:nvPicPr>
          <p:cNvPr id="6" name="Picture 5">
            <a:extLst>
              <a:ext uri="{FF2B5EF4-FFF2-40B4-BE49-F238E27FC236}">
                <a16:creationId xmlns:a16="http://schemas.microsoft.com/office/drawing/2014/main" id="{B205AC2A-46EC-49EF-A369-CFFFC257403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96702" y="2635102"/>
            <a:ext cx="3371380" cy="3371380"/>
          </a:xfrm>
          <a:prstGeom prst="rect">
            <a:avLst/>
          </a:prstGeom>
        </p:spPr>
      </p:pic>
    </p:spTree>
    <p:extLst>
      <p:ext uri="{BB962C8B-B14F-4D97-AF65-F5344CB8AC3E}">
        <p14:creationId xmlns:p14="http://schemas.microsoft.com/office/powerpoint/2010/main" val="2497443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744B31-8C61-4E94-8A44-6C7F91A48F9C}"/>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000" b="1" kern="1200" dirty="0">
                <a:solidFill>
                  <a:schemeClr val="tx1"/>
                </a:solidFill>
                <a:latin typeface="+mj-lt"/>
                <a:ea typeface="+mj-ea"/>
                <a:cs typeface="+mj-cs"/>
              </a:rPr>
              <a:t>Using Emotional Intelligence</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36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16A702-A478-4B1C-966F-F07E884529F8}"/>
              </a:ext>
            </a:extLst>
          </p:cNvPr>
          <p:cNvSpPr>
            <a:spLocks noGrp="1"/>
          </p:cNvSpPr>
          <p:nvPr>
            <p:ph type="title"/>
          </p:nvPr>
        </p:nvSpPr>
        <p:spPr>
          <a:xfrm>
            <a:off x="621792" y="1161288"/>
            <a:ext cx="3602736" cy="4526280"/>
          </a:xfrm>
        </p:spPr>
        <p:txBody>
          <a:bodyPr>
            <a:normAutofit/>
          </a:bodyPr>
          <a:lstStyle/>
          <a:p>
            <a:r>
              <a:rPr lang="en-US" sz="4800" b="1" dirty="0"/>
              <a:t>EQ Action Plan</a:t>
            </a:r>
          </a:p>
        </p:txBody>
      </p:sp>
      <p:sp>
        <p:nvSpPr>
          <p:cNvPr id="24" name="Rectangle 2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3" name="Content Placeholder 2">
            <a:extLst>
              <a:ext uri="{FF2B5EF4-FFF2-40B4-BE49-F238E27FC236}">
                <a16:creationId xmlns:a16="http://schemas.microsoft.com/office/drawing/2014/main" id="{9D4EAB5F-835C-41E0-8755-1B7A8C5A38B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107216908"/>
              </p:ext>
            </p:extLst>
          </p:nvPr>
        </p:nvGraphicFramePr>
        <p:xfrm>
          <a:off x="5221111" y="507110"/>
          <a:ext cx="6568665" cy="5834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605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2AD47D8-CF8A-460B-8D7A-593E323C3820}"/>
              </a:ext>
            </a:extLst>
          </p:cNvPr>
          <p:cNvSpPr>
            <a:spLocks noGrp="1"/>
          </p:cNvSpPr>
          <p:nvPr>
            <p:ph type="title"/>
          </p:nvPr>
        </p:nvSpPr>
        <p:spPr>
          <a:xfrm>
            <a:off x="1524000" y="2357019"/>
            <a:ext cx="9144000" cy="1477264"/>
          </a:xfrm>
        </p:spPr>
        <p:txBody>
          <a:bodyPr vert="horz" lIns="91440" tIns="45720" rIns="91440" bIns="45720" rtlCol="0" anchor="ctr">
            <a:normAutofit/>
          </a:bodyPr>
          <a:lstStyle/>
          <a:p>
            <a:pPr algn="ctr"/>
            <a:r>
              <a:rPr lang="en-US" sz="4800" b="1" kern="1200" dirty="0">
                <a:solidFill>
                  <a:schemeClr val="tx1"/>
                </a:solidFill>
                <a:latin typeface="+mj-lt"/>
                <a:ea typeface="+mj-ea"/>
                <a:cs typeface="+mj-cs"/>
              </a:rPr>
              <a:t>How are you feeling today?</a:t>
            </a:r>
          </a:p>
        </p:txBody>
      </p:sp>
      <p:sp>
        <p:nvSpPr>
          <p:cNvPr id="17" name="Rectangle 1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C6A15D2-115B-4C83-84F9-0D2916E1C4F6}"/>
              </a:ext>
            </a:extLst>
          </p:cNvPr>
          <p:cNvSpPr txBox="1"/>
          <p:nvPr/>
        </p:nvSpPr>
        <p:spPr>
          <a:xfrm>
            <a:off x="2467346" y="3834283"/>
            <a:ext cx="8089202" cy="830997"/>
          </a:xfrm>
          <a:prstGeom prst="rect">
            <a:avLst/>
          </a:prstGeom>
          <a:noFill/>
        </p:spPr>
        <p:txBody>
          <a:bodyPr wrap="none" rtlCol="0">
            <a:spAutoFit/>
          </a:bodyPr>
          <a:lstStyle/>
          <a:p>
            <a:r>
              <a:rPr lang="en-US" sz="4800" b="1" dirty="0"/>
              <a:t>No, how are you really feeling?</a:t>
            </a:r>
          </a:p>
        </p:txBody>
      </p:sp>
    </p:spTree>
    <p:extLst>
      <p:ext uri="{BB962C8B-B14F-4D97-AF65-F5344CB8AC3E}">
        <p14:creationId xmlns:p14="http://schemas.microsoft.com/office/powerpoint/2010/main" val="4209587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66B95C-506C-4315-A855-BF69E7727DB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4900" r="6715"/>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0A1246C3-A158-45A4-8FB1-9C537A083F3C}"/>
              </a:ext>
            </a:extLst>
          </p:cNvPr>
          <p:cNvSpPr>
            <a:spLocks noGrp="1"/>
          </p:cNvSpPr>
          <p:nvPr>
            <p:ph type="title"/>
          </p:nvPr>
        </p:nvSpPr>
        <p:spPr>
          <a:xfrm>
            <a:off x="389779" y="946999"/>
            <a:ext cx="4023360" cy="3554508"/>
          </a:xfrm>
        </p:spPr>
        <p:txBody>
          <a:bodyPr vert="horz" lIns="91440" tIns="45720" rIns="91440" bIns="45720" rtlCol="0" anchor="b">
            <a:noAutofit/>
          </a:bodyPr>
          <a:lstStyle/>
          <a:p>
            <a:pPr marL="0" marR="0">
              <a:spcAft>
                <a:spcPts val="0"/>
              </a:spcAft>
            </a:pPr>
            <a:br>
              <a:rPr lang="en-US" b="1" dirty="0">
                <a:effectLst/>
              </a:rPr>
            </a:br>
            <a:br>
              <a:rPr lang="en-US" b="1" dirty="0"/>
            </a:br>
            <a:br>
              <a:rPr lang="en-US" b="1" dirty="0"/>
            </a:br>
            <a:r>
              <a:rPr lang="en-US" sz="4800" b="1" dirty="0">
                <a:effectLst/>
              </a:rPr>
              <a:t>Questions?</a:t>
            </a:r>
            <a:br>
              <a:rPr lang="en-US" sz="4800" b="1" dirty="0">
                <a:effectLst/>
              </a:rPr>
            </a:br>
            <a:br>
              <a:rPr lang="en-US" sz="4800" b="1" dirty="0">
                <a:effectLst/>
              </a:rPr>
            </a:br>
            <a:br>
              <a:rPr lang="en-US" sz="4800" b="1" dirty="0">
                <a:effectLst/>
              </a:rPr>
            </a:br>
            <a:endParaRPr lang="en-US" sz="1800" b="1" dirty="0"/>
          </a:p>
        </p:txBody>
      </p:sp>
      <p:sp>
        <p:nvSpPr>
          <p:cNvPr id="13" name="TextBox 12">
            <a:extLst>
              <a:ext uri="{FF2B5EF4-FFF2-40B4-BE49-F238E27FC236}">
                <a16:creationId xmlns:a16="http://schemas.microsoft.com/office/drawing/2014/main" id="{5ED16B40-9A5A-473C-BDD8-C2F7DB5FBF43}"/>
              </a:ext>
            </a:extLst>
          </p:cNvPr>
          <p:cNvSpPr txBox="1"/>
          <p:nvPr/>
        </p:nvSpPr>
        <p:spPr>
          <a:xfrm>
            <a:off x="3124621" y="6483207"/>
            <a:ext cx="6159062" cy="374783"/>
          </a:xfrm>
          <a:prstGeom prst="rect">
            <a:avLst/>
          </a:prstGeom>
          <a:noFill/>
        </p:spPr>
        <p:txBody>
          <a:bodyPr wrap="square">
            <a:spAutoFit/>
          </a:bodyPr>
          <a:lstStyle/>
          <a:p>
            <a:pPr marL="0" marR="0" algn="ctr">
              <a:lnSpc>
                <a:spcPct val="107000"/>
              </a:lnSpc>
              <a:spcBef>
                <a:spcPts val="0"/>
              </a:spcBef>
              <a:spcAft>
                <a:spcPts val="800"/>
              </a:spcAft>
            </a:pPr>
            <a:r>
              <a:rPr lang="en-US" sz="1800" u="sng" dirty="0">
                <a:solidFill>
                  <a:srgbClr val="0563C1"/>
                </a:solidFill>
                <a:effectLst/>
                <a:latin typeface="Source Sans Pro" panose="020B0503030403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sz="1100" u="sng" dirty="0">
                <a:solidFill>
                  <a:schemeClr val="bg1"/>
                </a:solidFill>
                <a:effectLst/>
                <a:latin typeface="Source Sans Pro" panose="020B0503030403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scientist-minifig"</a:t>
            </a:r>
            <a:r>
              <a:rPr lang="en-US" sz="1100" dirty="0">
                <a:solidFill>
                  <a:schemeClr val="bg1"/>
                </a:solidFill>
                <a:effectLst/>
                <a:latin typeface="Source Sans Pro" panose="020B0503030403020204" pitchFamily="34" charset="0"/>
                <a:ea typeface="Calibri" panose="020F0502020204030204" pitchFamily="34" charset="0"/>
                <a:cs typeface="Times New Roman" panose="02020603050405020304" pitchFamily="18" charset="0"/>
              </a:rPr>
              <a:t> by </a:t>
            </a:r>
            <a:r>
              <a:rPr lang="en-US" sz="1100" u="sng" dirty="0" err="1">
                <a:solidFill>
                  <a:schemeClr val="bg1"/>
                </a:solidFill>
                <a:effectLst/>
                <a:latin typeface="Source Sans Pro" panose="020B0503030403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pixbymaia</a:t>
            </a:r>
            <a:r>
              <a:rPr lang="en-US" sz="1100" dirty="0">
                <a:solidFill>
                  <a:schemeClr val="bg1"/>
                </a:solidFill>
                <a:effectLst/>
                <a:latin typeface="Source Sans Pro" panose="020B0503030403020204" pitchFamily="34" charset="0"/>
                <a:ea typeface="Calibri" panose="020F0502020204030204" pitchFamily="34" charset="0"/>
                <a:cs typeface="Times New Roman" panose="02020603050405020304" pitchFamily="18" charset="0"/>
              </a:rPr>
              <a:t> is licensed under </a:t>
            </a:r>
            <a:r>
              <a:rPr lang="en-US" sz="1100" u="sng" dirty="0">
                <a:solidFill>
                  <a:schemeClr val="bg1"/>
                </a:solidFill>
                <a:effectLst/>
                <a:latin typeface="Source Sans Pro" panose="020B0503030403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CC BY-NC-SA 2.0</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976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601787-79F2-45E0-8216-EE99208536B4}"/>
              </a:ext>
            </a:extLst>
          </p:cNvPr>
          <p:cNvSpPr>
            <a:spLocks noGrp="1"/>
          </p:cNvSpPr>
          <p:nvPr>
            <p:ph type="title"/>
          </p:nvPr>
        </p:nvSpPr>
        <p:spPr>
          <a:xfrm>
            <a:off x="621792" y="1161288"/>
            <a:ext cx="3602736" cy="4526280"/>
          </a:xfrm>
        </p:spPr>
        <p:txBody>
          <a:bodyPr>
            <a:normAutofit/>
          </a:bodyPr>
          <a:lstStyle/>
          <a:p>
            <a:r>
              <a:rPr lang="en-US" sz="4000" b="1" dirty="0"/>
              <a:t>Science of Emotions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8" name="Content Placeholder 2">
            <a:extLst>
              <a:ext uri="{FF2B5EF4-FFF2-40B4-BE49-F238E27FC236}">
                <a16:creationId xmlns:a16="http://schemas.microsoft.com/office/drawing/2014/main" id="{2E89B576-B00B-4103-9B44-765DE6DD8B2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13746886"/>
              </p:ext>
            </p:extLst>
          </p:nvPr>
        </p:nvGraphicFramePr>
        <p:xfrm>
          <a:off x="5097818" y="928116"/>
          <a:ext cx="6568665" cy="4992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744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6751C5-EC97-4631-54F5-A5D21A5E0CB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The Limbic System</a:t>
            </a:r>
          </a:p>
        </p:txBody>
      </p:sp>
      <p:pic>
        <p:nvPicPr>
          <p:cNvPr id="2" name="Picture 1" descr="A graphic of the human brain pointing out elements of the Limbic System, including the Hypothalamus, Thalamus, Hippocampus, Amygdala, and Prefrontal Cortex.">
            <a:extLst>
              <a:ext uri="{FF2B5EF4-FFF2-40B4-BE49-F238E27FC236}">
                <a16:creationId xmlns:a16="http://schemas.microsoft.com/office/drawing/2014/main" id="{9F05D10F-20A3-48EF-8AAE-E1183FBC8A39}"/>
              </a:ext>
            </a:extLst>
          </p:cNvPr>
          <p:cNvPicPr>
            <a:picLocks noChangeAspect="1"/>
          </p:cNvPicPr>
          <p:nvPr/>
        </p:nvPicPr>
        <p:blipFill rotWithShape="1">
          <a:blip r:embed="rId3">
            <a:extLst>
              <a:ext uri="{28A0092B-C50C-407E-A947-70E740481C1C}">
                <a14:useLocalDpi xmlns:a14="http://schemas.microsoft.com/office/drawing/2010/main" val="0"/>
              </a:ext>
            </a:extLst>
          </a:blip>
          <a:srcRect r="-1" b="3475"/>
          <a:stretch/>
        </p:blipFill>
        <p:spPr bwMode="auto">
          <a:xfrm>
            <a:off x="321733" y="321733"/>
            <a:ext cx="11548534" cy="6214534"/>
          </a:xfrm>
          <a:prstGeom prst="rect">
            <a:avLst/>
          </a:prstGeom>
          <a:noFill/>
        </p:spPr>
      </p:pic>
      <p:cxnSp>
        <p:nvCxnSpPr>
          <p:cNvPr id="6" name="Straight Arrow Connector 5">
            <a:extLst>
              <a:ext uri="{FF2B5EF4-FFF2-40B4-BE49-F238E27FC236}">
                <a16:creationId xmlns:a16="http://schemas.microsoft.com/office/drawing/2014/main" id="{187A69C7-0B33-446C-B41F-30B3B02A445B}"/>
              </a:ext>
              <a:ext uri="{C183D7F6-B498-43B3-948B-1728B52AA6E4}">
                <adec:decorative xmlns:adec="http://schemas.microsoft.com/office/drawing/2017/decorative" val="1"/>
              </a:ext>
            </a:extLst>
          </p:cNvPr>
          <p:cNvCxnSpPr>
            <a:cxnSpLocks/>
          </p:cNvCxnSpPr>
          <p:nvPr/>
        </p:nvCxnSpPr>
        <p:spPr>
          <a:xfrm>
            <a:off x="2943275" y="3324225"/>
            <a:ext cx="1190575" cy="3810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DC9E294-46D0-4C84-B7A3-29AD5C40AD50}"/>
              </a:ext>
              <a:ext uri="{C183D7F6-B498-43B3-948B-1728B52AA6E4}">
                <adec:decorative xmlns:adec="http://schemas.microsoft.com/office/drawing/2017/decorative" val="1"/>
              </a:ext>
            </a:extLst>
          </p:cNvPr>
          <p:cNvSpPr txBox="1"/>
          <p:nvPr/>
        </p:nvSpPr>
        <p:spPr>
          <a:xfrm>
            <a:off x="494139" y="2739450"/>
            <a:ext cx="3044423" cy="584775"/>
          </a:xfrm>
          <a:prstGeom prst="rect">
            <a:avLst/>
          </a:prstGeom>
          <a:noFill/>
        </p:spPr>
        <p:txBody>
          <a:bodyPr wrap="none" rtlCol="0">
            <a:spAutoFit/>
          </a:bodyPr>
          <a:lstStyle/>
          <a:p>
            <a:r>
              <a:rPr lang="en-US" sz="3200" dirty="0">
                <a:solidFill>
                  <a:schemeClr val="bg1"/>
                </a:solidFill>
                <a:latin typeface="Times New Roman" panose="02020603050405020304" pitchFamily="18" charset="0"/>
                <a:cs typeface="Times New Roman" panose="02020603050405020304" pitchFamily="18" charset="0"/>
              </a:rPr>
              <a:t>Prefrontal Cortex</a:t>
            </a:r>
          </a:p>
        </p:txBody>
      </p:sp>
    </p:spTree>
    <p:extLst>
      <p:ext uri="{BB962C8B-B14F-4D97-AF65-F5344CB8AC3E}">
        <p14:creationId xmlns:p14="http://schemas.microsoft.com/office/powerpoint/2010/main" val="206901015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28BA45-EB10-4210-96F4-5AAA1B1399A2}"/>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000" b="1" kern="1200" dirty="0">
                <a:solidFill>
                  <a:schemeClr val="tx1"/>
                </a:solidFill>
                <a:latin typeface="+mj-lt"/>
                <a:ea typeface="+mj-ea"/>
                <a:cs typeface="+mj-cs"/>
              </a:rPr>
              <a:t>Importance of Emotions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890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2058-6999-D5F1-4A14-900B10F1369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Core Elements of Emotional Intelligence</a:t>
            </a:r>
          </a:p>
        </p:txBody>
      </p:sp>
      <p:graphicFrame>
        <p:nvGraphicFramePr>
          <p:cNvPr id="6" name="Table 6">
            <a:extLst>
              <a:ext uri="{FF2B5EF4-FFF2-40B4-BE49-F238E27FC236}">
                <a16:creationId xmlns:a16="http://schemas.microsoft.com/office/drawing/2014/main" id="{37A16D56-0322-47DE-92EE-8710471CB1BE}"/>
              </a:ext>
            </a:extLst>
          </p:cNvPr>
          <p:cNvGraphicFramePr>
            <a:graphicFrameLocks noGrp="1"/>
          </p:cNvGraphicFramePr>
          <p:nvPr>
            <p:extLst>
              <p:ext uri="{D42A27DB-BD31-4B8C-83A1-F6EECF244321}">
                <p14:modId xmlns:p14="http://schemas.microsoft.com/office/powerpoint/2010/main" val="3330876128"/>
              </p:ext>
            </p:extLst>
          </p:nvPr>
        </p:nvGraphicFramePr>
        <p:xfrm>
          <a:off x="1366520" y="178964"/>
          <a:ext cx="9458960" cy="6647392"/>
        </p:xfrm>
        <a:graphic>
          <a:graphicData uri="http://schemas.openxmlformats.org/drawingml/2006/table">
            <a:tbl>
              <a:tblPr firstRow="1" bandRow="1">
                <a:tableStyleId>{5C22544A-7EE6-4342-B048-85BDC9FD1C3A}</a:tableStyleId>
              </a:tblPr>
              <a:tblGrid>
                <a:gridCol w="472948">
                  <a:extLst>
                    <a:ext uri="{9D8B030D-6E8A-4147-A177-3AD203B41FA5}">
                      <a16:colId xmlns:a16="http://schemas.microsoft.com/office/drawing/2014/main" val="2633527312"/>
                    </a:ext>
                  </a:extLst>
                </a:gridCol>
                <a:gridCol w="4256532">
                  <a:extLst>
                    <a:ext uri="{9D8B030D-6E8A-4147-A177-3AD203B41FA5}">
                      <a16:colId xmlns:a16="http://schemas.microsoft.com/office/drawing/2014/main" val="3854213479"/>
                    </a:ext>
                  </a:extLst>
                </a:gridCol>
                <a:gridCol w="4138295">
                  <a:extLst>
                    <a:ext uri="{9D8B030D-6E8A-4147-A177-3AD203B41FA5}">
                      <a16:colId xmlns:a16="http://schemas.microsoft.com/office/drawing/2014/main" val="1927270637"/>
                    </a:ext>
                  </a:extLst>
                </a:gridCol>
                <a:gridCol w="591185">
                  <a:extLst>
                    <a:ext uri="{9D8B030D-6E8A-4147-A177-3AD203B41FA5}">
                      <a16:colId xmlns:a16="http://schemas.microsoft.com/office/drawing/2014/main" val="658324857"/>
                    </a:ext>
                  </a:extLst>
                </a:gridCol>
              </a:tblGrid>
              <a:tr h="530283">
                <a:tc rowSpan="4">
                  <a:txBody>
                    <a:bodyPr/>
                    <a:lstStyle/>
                    <a:p>
                      <a:endParaRPr lang="en-US" sz="2800">
                        <a:solidFill>
                          <a:schemeClr val="tx1"/>
                        </a:solidFill>
                        <a:latin typeface="Arial" panose="020B0604020202020204" pitchFamily="34" charset="0"/>
                        <a:cs typeface="Arial" panose="020B0604020202020204" pitchFamily="34" charset="0"/>
                      </a:endParaRPr>
                    </a:p>
                    <a:p>
                      <a:endParaRPr lang="en-US" sz="2800">
                        <a:solidFill>
                          <a:schemeClr val="tx1"/>
                        </a:solidFill>
                        <a:latin typeface="Arial" panose="020B0604020202020204" pitchFamily="34" charset="0"/>
                        <a:cs typeface="Arial" panose="020B0604020202020204" pitchFamily="34" charset="0"/>
                      </a:endParaRPr>
                    </a:p>
                    <a:p>
                      <a:endParaRPr lang="en-US" sz="2800">
                        <a:solidFill>
                          <a:schemeClr val="tx1"/>
                        </a:solidFill>
                        <a:latin typeface="Arial" panose="020B0604020202020204" pitchFamily="34" charset="0"/>
                        <a:cs typeface="Arial" panose="020B0604020202020204" pitchFamily="34" charset="0"/>
                      </a:endParaRPr>
                    </a:p>
                    <a:p>
                      <a:endParaRPr lang="en-US" sz="2800">
                        <a:solidFill>
                          <a:schemeClr val="tx1"/>
                        </a:solidFill>
                        <a:latin typeface="Arial" panose="020B0604020202020204" pitchFamily="34" charset="0"/>
                        <a:cs typeface="Arial" panose="020B0604020202020204" pitchFamily="34" charset="0"/>
                      </a:endParaRPr>
                    </a:p>
                    <a:p>
                      <a:r>
                        <a:rPr lang="en-US" sz="2800">
                          <a:solidFill>
                            <a:schemeClr val="tx1"/>
                          </a:solidFill>
                          <a:latin typeface="Arial" panose="020B0604020202020204" pitchFamily="34" charset="0"/>
                          <a:cs typeface="Arial" panose="020B0604020202020204" pitchFamily="34" charset="0"/>
                        </a:rPr>
                        <a:t>S</a:t>
                      </a:r>
                    </a:p>
                    <a:p>
                      <a:r>
                        <a:rPr lang="en-US" sz="2800">
                          <a:solidFill>
                            <a:schemeClr val="tx1"/>
                          </a:solidFill>
                          <a:latin typeface="Arial" panose="020B0604020202020204" pitchFamily="34" charset="0"/>
                          <a:cs typeface="Arial" panose="020B0604020202020204" pitchFamily="34" charset="0"/>
                        </a:rPr>
                        <a:t>e</a:t>
                      </a:r>
                    </a:p>
                    <a:p>
                      <a:r>
                        <a:rPr lang="en-US" sz="2800">
                          <a:solidFill>
                            <a:schemeClr val="tx1"/>
                          </a:solidFill>
                          <a:latin typeface="Arial" panose="020B0604020202020204" pitchFamily="34" charset="0"/>
                          <a:cs typeface="Arial" panose="020B0604020202020204" pitchFamily="34" charset="0"/>
                        </a:rPr>
                        <a:t>l</a:t>
                      </a:r>
                    </a:p>
                    <a:p>
                      <a:r>
                        <a:rPr lang="en-US" sz="2800">
                          <a:solidFill>
                            <a:schemeClr val="tx1"/>
                          </a:solidFill>
                          <a:latin typeface="Arial" panose="020B0604020202020204" pitchFamily="34" charset="0"/>
                          <a:cs typeface="Arial" panose="020B0604020202020204" pitchFamily="34" charset="0"/>
                        </a:rPr>
                        <a:t>f</a:t>
                      </a:r>
                      <a:endParaRPr lang="en-US" sz="2800"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US" sz="2800">
                          <a:solidFill>
                            <a:schemeClr val="tx1"/>
                          </a:solidFill>
                          <a:latin typeface="Arial" panose="020B0604020202020204" pitchFamily="34" charset="0"/>
                          <a:cs typeface="Arial" panose="020B0604020202020204" pitchFamily="34" charset="0"/>
                        </a:rPr>
                        <a:t>Recognition/Awareness</a:t>
                      </a:r>
                      <a:endParaRPr lang="en-US" sz="2800"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US" dirty="0"/>
                    </a:p>
                  </a:txBody>
                  <a:tcPr/>
                </a:tc>
                <a:tc rowSpan="4">
                  <a:txBody>
                    <a:bodyPr/>
                    <a:lstStyle/>
                    <a:p>
                      <a:endParaRPr lang="en-US" sz="2800">
                        <a:solidFill>
                          <a:schemeClr val="tx1"/>
                        </a:solidFill>
                      </a:endParaRPr>
                    </a:p>
                    <a:p>
                      <a:endParaRPr lang="en-US" sz="2800">
                        <a:solidFill>
                          <a:schemeClr val="tx1"/>
                        </a:solidFill>
                      </a:endParaRPr>
                    </a:p>
                    <a:p>
                      <a:endParaRPr lang="en-US" sz="2800">
                        <a:solidFill>
                          <a:schemeClr val="tx1"/>
                        </a:solidFill>
                      </a:endParaRPr>
                    </a:p>
                    <a:p>
                      <a:endParaRPr lang="en-US" sz="2800">
                        <a:solidFill>
                          <a:schemeClr val="tx1"/>
                        </a:solidFill>
                      </a:endParaRPr>
                    </a:p>
                    <a:p>
                      <a:r>
                        <a:rPr lang="en-US" sz="2800">
                          <a:solidFill>
                            <a:schemeClr val="tx1"/>
                          </a:solidFill>
                        </a:rPr>
                        <a:t>O</a:t>
                      </a:r>
                    </a:p>
                    <a:p>
                      <a:r>
                        <a:rPr lang="en-US" sz="2800">
                          <a:solidFill>
                            <a:schemeClr val="tx1"/>
                          </a:solidFill>
                        </a:rPr>
                        <a:t>t</a:t>
                      </a:r>
                    </a:p>
                    <a:p>
                      <a:r>
                        <a:rPr lang="en-US" sz="2800">
                          <a:solidFill>
                            <a:schemeClr val="tx1"/>
                          </a:solidFill>
                        </a:rPr>
                        <a:t>h</a:t>
                      </a:r>
                    </a:p>
                    <a:p>
                      <a:r>
                        <a:rPr lang="en-US" sz="2800">
                          <a:solidFill>
                            <a:schemeClr val="tx1"/>
                          </a:solidFill>
                        </a:rPr>
                        <a:t>e</a:t>
                      </a:r>
                    </a:p>
                    <a:p>
                      <a:r>
                        <a:rPr lang="en-US" sz="2800">
                          <a:solidFill>
                            <a:schemeClr val="tx1"/>
                          </a:solidFill>
                        </a:rPr>
                        <a:t>r</a:t>
                      </a:r>
                    </a:p>
                    <a:p>
                      <a:r>
                        <a:rPr lang="en-US" sz="2800">
                          <a:solidFill>
                            <a:schemeClr val="tx1"/>
                          </a:solidFill>
                        </a:rPr>
                        <a:t>s</a:t>
                      </a:r>
                      <a:endParaRPr lang="en-US" sz="2800" dirty="0">
                        <a:solidFill>
                          <a:schemeClr val="tx1"/>
                        </a:solidFill>
                      </a:endParaRPr>
                    </a:p>
                  </a:txBody>
                  <a:tcPr>
                    <a:noFill/>
                  </a:tcPr>
                </a:tc>
                <a:extLst>
                  <a:ext uri="{0D108BD9-81ED-4DB2-BD59-A6C34878D82A}">
                    <a16:rowId xmlns:a16="http://schemas.microsoft.com/office/drawing/2014/main" val="2409195860"/>
                  </a:ext>
                </a:extLst>
              </a:tr>
              <a:tr h="1964786">
                <a:tc vMerge="1">
                  <a:txBody>
                    <a:bodyPr/>
                    <a:lstStyle/>
                    <a:p>
                      <a:endParaRPr lang="en-US" dirty="0"/>
                    </a:p>
                  </a:txBody>
                  <a:tcPr/>
                </a:tc>
                <a:tc>
                  <a:txBody>
                    <a:bodyPr/>
                    <a:lstStyle/>
                    <a:p>
                      <a:pPr algn="ctr"/>
                      <a:r>
                        <a:rPr lang="en-US" sz="2400" b="1" dirty="0"/>
                        <a:t>Self Awareness</a:t>
                      </a:r>
                    </a:p>
                    <a:p>
                      <a:endParaRPr lang="en-US" dirty="0"/>
                    </a:p>
                    <a:p>
                      <a:pPr>
                        <a:lnSpc>
                          <a:spcPct val="150000"/>
                        </a:lnSpc>
                      </a:pPr>
                      <a:r>
                        <a:rPr lang="en-US" dirty="0">
                          <a:latin typeface="Arial" panose="020B0604020202020204" pitchFamily="34" charset="0"/>
                          <a:cs typeface="Arial" panose="020B0604020202020204" pitchFamily="34" charset="0"/>
                        </a:rPr>
                        <a:t>Emotional Self Awareness</a:t>
                      </a:r>
                    </a:p>
                    <a:p>
                      <a:pPr>
                        <a:lnSpc>
                          <a:spcPct val="150000"/>
                        </a:lnSpc>
                      </a:pPr>
                      <a:r>
                        <a:rPr lang="en-US" dirty="0">
                          <a:latin typeface="Arial" panose="020B0604020202020204" pitchFamily="34" charset="0"/>
                          <a:cs typeface="Arial" panose="020B0604020202020204" pitchFamily="34" charset="0"/>
                        </a:rPr>
                        <a:t>Accurate Self Assessment</a:t>
                      </a:r>
                    </a:p>
                    <a:p>
                      <a:pPr>
                        <a:lnSpc>
                          <a:spcPct val="150000"/>
                        </a:lnSpc>
                      </a:pPr>
                      <a:r>
                        <a:rPr lang="en-US" dirty="0">
                          <a:latin typeface="Arial" panose="020B0604020202020204" pitchFamily="34" charset="0"/>
                          <a:cs typeface="Arial" panose="020B0604020202020204" pitchFamily="34" charset="0"/>
                        </a:rPr>
                        <a:t>Self Confidence</a:t>
                      </a:r>
                    </a:p>
                  </a:txBody>
                  <a:tcPr>
                    <a:solidFill>
                      <a:schemeClr val="accent4">
                        <a:lumMod val="40000"/>
                        <a:lumOff val="60000"/>
                      </a:schemeClr>
                    </a:solidFill>
                  </a:tcPr>
                </a:tc>
                <a:tc>
                  <a:txBody>
                    <a:bodyPr/>
                    <a:lstStyle/>
                    <a:p>
                      <a:pPr algn="ctr"/>
                      <a:r>
                        <a:rPr lang="en-US" sz="2400" b="1"/>
                        <a:t>Social Awareness</a:t>
                      </a:r>
                    </a:p>
                    <a:p>
                      <a:endParaRPr lang="en-US"/>
                    </a:p>
                    <a:p>
                      <a:pPr>
                        <a:lnSpc>
                          <a:spcPct val="150000"/>
                        </a:lnSpc>
                      </a:pPr>
                      <a:r>
                        <a:rPr lang="en-US">
                          <a:latin typeface="Arial" panose="020B0604020202020204" pitchFamily="34" charset="0"/>
                          <a:cs typeface="Arial" panose="020B0604020202020204" pitchFamily="34" charset="0"/>
                        </a:rPr>
                        <a:t>Empathy</a:t>
                      </a:r>
                    </a:p>
                    <a:p>
                      <a:pPr>
                        <a:lnSpc>
                          <a:spcPct val="150000"/>
                        </a:lnSpc>
                      </a:pPr>
                      <a:r>
                        <a:rPr lang="en-US">
                          <a:latin typeface="Arial" panose="020B0604020202020204" pitchFamily="34" charset="0"/>
                          <a:cs typeface="Arial" panose="020B0604020202020204" pitchFamily="34" charset="0"/>
                        </a:rPr>
                        <a:t>Organizational Awareness</a:t>
                      </a:r>
                    </a:p>
                    <a:p>
                      <a:pPr>
                        <a:lnSpc>
                          <a:spcPct val="150000"/>
                        </a:lnSpc>
                      </a:pPr>
                      <a:r>
                        <a:rPr lang="en-US">
                          <a:latin typeface="Arial" panose="020B0604020202020204" pitchFamily="34" charset="0"/>
                          <a:cs typeface="Arial" panose="020B0604020202020204" pitchFamily="34" charset="0"/>
                        </a:rPr>
                        <a:t>Service</a:t>
                      </a:r>
                      <a:endParaRPr lang="en-US" dirty="0">
                        <a:latin typeface="Arial" panose="020B0604020202020204" pitchFamily="34" charset="0"/>
                        <a:cs typeface="Arial" panose="020B0604020202020204" pitchFamily="34" charset="0"/>
                      </a:endParaRPr>
                    </a:p>
                  </a:txBody>
                  <a:tcPr>
                    <a:solidFill>
                      <a:schemeClr val="accent6">
                        <a:lumMod val="40000"/>
                        <a:lumOff val="60000"/>
                      </a:schemeClr>
                    </a:solidFill>
                  </a:tcPr>
                </a:tc>
                <a:tc vMerge="1">
                  <a:txBody>
                    <a:bodyPr/>
                    <a:lstStyle/>
                    <a:p>
                      <a:endParaRPr lang="en-US"/>
                    </a:p>
                  </a:txBody>
                  <a:tcPr/>
                </a:tc>
                <a:extLst>
                  <a:ext uri="{0D108BD9-81ED-4DB2-BD59-A6C34878D82A}">
                    <a16:rowId xmlns:a16="http://schemas.microsoft.com/office/drawing/2014/main" val="840199622"/>
                  </a:ext>
                </a:extLst>
              </a:tr>
              <a:tr h="3212888">
                <a:tc vMerge="1">
                  <a:txBody>
                    <a:bodyPr/>
                    <a:lstStyle/>
                    <a:p>
                      <a:endParaRPr lang="en-US" dirty="0"/>
                    </a:p>
                  </a:txBody>
                  <a:tcPr/>
                </a:tc>
                <a:tc>
                  <a:txBody>
                    <a:bodyPr/>
                    <a:lstStyle/>
                    <a:p>
                      <a:pPr algn="ctr"/>
                      <a:r>
                        <a:rPr lang="en-US" sz="2400" b="1"/>
                        <a:t>Self Management</a:t>
                      </a:r>
                    </a:p>
                    <a:p>
                      <a:endParaRPr lang="en-US"/>
                    </a:p>
                    <a:p>
                      <a:pPr>
                        <a:lnSpc>
                          <a:spcPct val="150000"/>
                        </a:lnSpc>
                      </a:pPr>
                      <a:r>
                        <a:rPr lang="en-US">
                          <a:latin typeface="Arial" panose="020B0604020202020204" pitchFamily="34" charset="0"/>
                          <a:cs typeface="Arial" panose="020B0604020202020204" pitchFamily="34" charset="0"/>
                        </a:rPr>
                        <a:t>Emotional Self Control</a:t>
                      </a:r>
                    </a:p>
                    <a:p>
                      <a:pPr>
                        <a:lnSpc>
                          <a:spcPct val="150000"/>
                        </a:lnSpc>
                      </a:pPr>
                      <a:r>
                        <a:rPr lang="en-US">
                          <a:latin typeface="Arial" panose="020B0604020202020204" pitchFamily="34" charset="0"/>
                          <a:cs typeface="Arial" panose="020B0604020202020204" pitchFamily="34" charset="0"/>
                        </a:rPr>
                        <a:t>Transparency</a:t>
                      </a:r>
                    </a:p>
                    <a:p>
                      <a:pPr>
                        <a:lnSpc>
                          <a:spcPct val="150000"/>
                        </a:lnSpc>
                      </a:pPr>
                      <a:r>
                        <a:rPr lang="en-US">
                          <a:latin typeface="Arial" panose="020B0604020202020204" pitchFamily="34" charset="0"/>
                          <a:cs typeface="Arial" panose="020B0604020202020204" pitchFamily="34" charset="0"/>
                        </a:rPr>
                        <a:t>Adaptability</a:t>
                      </a:r>
                    </a:p>
                    <a:p>
                      <a:pPr>
                        <a:lnSpc>
                          <a:spcPct val="150000"/>
                        </a:lnSpc>
                      </a:pPr>
                      <a:r>
                        <a:rPr lang="en-US">
                          <a:latin typeface="Arial" panose="020B0604020202020204" pitchFamily="34" charset="0"/>
                          <a:cs typeface="Arial" panose="020B0604020202020204" pitchFamily="34" charset="0"/>
                        </a:rPr>
                        <a:t>Achievement</a:t>
                      </a:r>
                    </a:p>
                    <a:p>
                      <a:pPr>
                        <a:lnSpc>
                          <a:spcPct val="150000"/>
                        </a:lnSpc>
                      </a:pPr>
                      <a:r>
                        <a:rPr lang="en-US">
                          <a:latin typeface="Arial" panose="020B0604020202020204" pitchFamily="34" charset="0"/>
                          <a:cs typeface="Arial" panose="020B0604020202020204" pitchFamily="34" charset="0"/>
                        </a:rPr>
                        <a:t>Initiative</a:t>
                      </a:r>
                    </a:p>
                    <a:p>
                      <a:pPr>
                        <a:lnSpc>
                          <a:spcPct val="150000"/>
                        </a:lnSpc>
                      </a:pPr>
                      <a:r>
                        <a:rPr lang="en-US">
                          <a:latin typeface="Arial" panose="020B0604020202020204" pitchFamily="34" charset="0"/>
                          <a:cs typeface="Arial" panose="020B0604020202020204" pitchFamily="34" charset="0"/>
                        </a:rPr>
                        <a:t>Optimism</a:t>
                      </a:r>
                    </a:p>
                    <a:p>
                      <a:endParaRPr lang="en-US" dirty="0"/>
                    </a:p>
                  </a:txBody>
                  <a:tcPr>
                    <a:solidFill>
                      <a:schemeClr val="accent1">
                        <a:lumMod val="40000"/>
                        <a:lumOff val="60000"/>
                      </a:schemeClr>
                    </a:solidFill>
                  </a:tcPr>
                </a:tc>
                <a:tc>
                  <a:txBody>
                    <a:bodyPr/>
                    <a:lstStyle/>
                    <a:p>
                      <a:pPr algn="ctr"/>
                      <a:r>
                        <a:rPr lang="en-US" sz="2800" b="1" dirty="0"/>
                        <a:t>Relationship Management</a:t>
                      </a:r>
                    </a:p>
                    <a:p>
                      <a:endParaRPr lang="en-US" dirty="0"/>
                    </a:p>
                    <a:p>
                      <a:pPr>
                        <a:lnSpc>
                          <a:spcPct val="150000"/>
                        </a:lnSpc>
                      </a:pPr>
                      <a:r>
                        <a:rPr lang="en-US" dirty="0">
                          <a:latin typeface="Arial" panose="020B0604020202020204" pitchFamily="34" charset="0"/>
                          <a:cs typeface="Arial" panose="020B0604020202020204" pitchFamily="34" charset="0"/>
                        </a:rPr>
                        <a:t>Influence</a:t>
                      </a:r>
                    </a:p>
                    <a:p>
                      <a:pPr>
                        <a:lnSpc>
                          <a:spcPct val="150000"/>
                        </a:lnSpc>
                      </a:pPr>
                      <a:r>
                        <a:rPr lang="en-US" dirty="0">
                          <a:latin typeface="Arial" panose="020B0604020202020204" pitchFamily="34" charset="0"/>
                          <a:cs typeface="Arial" panose="020B0604020202020204" pitchFamily="34" charset="0"/>
                        </a:rPr>
                        <a:t>Inspirational Leadership</a:t>
                      </a:r>
                    </a:p>
                    <a:p>
                      <a:pPr>
                        <a:lnSpc>
                          <a:spcPct val="150000"/>
                        </a:lnSpc>
                      </a:pPr>
                      <a:r>
                        <a:rPr lang="en-US" dirty="0">
                          <a:latin typeface="Arial" panose="020B0604020202020204" pitchFamily="34" charset="0"/>
                          <a:cs typeface="Arial" panose="020B0604020202020204" pitchFamily="34" charset="0"/>
                        </a:rPr>
                        <a:t>Developing Others</a:t>
                      </a:r>
                    </a:p>
                    <a:p>
                      <a:pPr>
                        <a:lnSpc>
                          <a:spcPct val="150000"/>
                        </a:lnSpc>
                      </a:pPr>
                      <a:r>
                        <a:rPr lang="en-US" dirty="0">
                          <a:latin typeface="Arial" panose="020B0604020202020204" pitchFamily="34" charset="0"/>
                          <a:cs typeface="Arial" panose="020B0604020202020204" pitchFamily="34" charset="0"/>
                        </a:rPr>
                        <a:t>Change Catalyst</a:t>
                      </a:r>
                    </a:p>
                    <a:p>
                      <a:pPr>
                        <a:lnSpc>
                          <a:spcPct val="150000"/>
                        </a:lnSpc>
                      </a:pPr>
                      <a:r>
                        <a:rPr lang="en-US" dirty="0">
                          <a:latin typeface="Arial" panose="020B0604020202020204" pitchFamily="34" charset="0"/>
                          <a:cs typeface="Arial" panose="020B0604020202020204" pitchFamily="34" charset="0"/>
                        </a:rPr>
                        <a:t>Building Bonds</a:t>
                      </a:r>
                    </a:p>
                    <a:p>
                      <a:pPr>
                        <a:lnSpc>
                          <a:spcPct val="150000"/>
                        </a:lnSpc>
                      </a:pPr>
                      <a:r>
                        <a:rPr lang="en-US" dirty="0">
                          <a:latin typeface="Arial" panose="020B0604020202020204" pitchFamily="34" charset="0"/>
                          <a:cs typeface="Arial" panose="020B0604020202020204" pitchFamily="34" charset="0"/>
                        </a:rPr>
                        <a:t>Conflict Management</a:t>
                      </a:r>
                    </a:p>
                    <a:p>
                      <a:pPr>
                        <a:lnSpc>
                          <a:spcPct val="150000"/>
                        </a:lnSpc>
                      </a:pPr>
                      <a:r>
                        <a:rPr lang="en-US" dirty="0">
                          <a:latin typeface="Arial" panose="020B0604020202020204" pitchFamily="34" charset="0"/>
                          <a:cs typeface="Arial" panose="020B0604020202020204" pitchFamily="34" charset="0"/>
                        </a:rPr>
                        <a:t>Teamwork &amp; Collaboration</a:t>
                      </a:r>
                    </a:p>
                  </a:txBody>
                  <a:tcPr>
                    <a:solidFill>
                      <a:schemeClr val="accent2">
                        <a:lumMod val="40000"/>
                        <a:lumOff val="60000"/>
                      </a:schemeClr>
                    </a:solidFill>
                  </a:tcPr>
                </a:tc>
                <a:tc vMerge="1">
                  <a:txBody>
                    <a:bodyPr/>
                    <a:lstStyle/>
                    <a:p>
                      <a:endParaRPr lang="en-US"/>
                    </a:p>
                  </a:txBody>
                  <a:tcPr/>
                </a:tc>
                <a:extLst>
                  <a:ext uri="{0D108BD9-81ED-4DB2-BD59-A6C34878D82A}">
                    <a16:rowId xmlns:a16="http://schemas.microsoft.com/office/drawing/2014/main" val="3927836787"/>
                  </a:ext>
                </a:extLst>
              </a:tr>
              <a:tr h="530283">
                <a:tc vMerge="1">
                  <a:txBody>
                    <a:bodyPr/>
                    <a:lstStyle/>
                    <a:p>
                      <a:endParaRPr lang="en-US" dirty="0"/>
                    </a:p>
                  </a:txBody>
                  <a:tcPr/>
                </a:tc>
                <a:tc gridSpan="2">
                  <a:txBody>
                    <a:bodyPr/>
                    <a:lstStyle/>
                    <a:p>
                      <a:pPr algn="ctr"/>
                      <a:r>
                        <a:rPr lang="en-US" sz="2800" b="1" dirty="0"/>
                        <a:t>Regulation/Control</a:t>
                      </a:r>
                    </a:p>
                  </a:txBody>
                  <a:tcPr>
                    <a:noFill/>
                  </a:tcPr>
                </a:tc>
                <a:tc hMerge="1">
                  <a:txBody>
                    <a:bodyPr/>
                    <a:lstStyle/>
                    <a:p>
                      <a:endParaRPr lang="en-US" dirty="0"/>
                    </a:p>
                  </a:txBody>
                  <a:tcPr>
                    <a:noFill/>
                  </a:tcPr>
                </a:tc>
                <a:tc vMerge="1">
                  <a:txBody>
                    <a:bodyPr/>
                    <a:lstStyle/>
                    <a:p>
                      <a:endParaRPr lang="en-US" dirty="0"/>
                    </a:p>
                  </a:txBody>
                  <a:tcPr/>
                </a:tc>
                <a:extLst>
                  <a:ext uri="{0D108BD9-81ED-4DB2-BD59-A6C34878D82A}">
                    <a16:rowId xmlns:a16="http://schemas.microsoft.com/office/drawing/2014/main" val="937176105"/>
                  </a:ext>
                </a:extLst>
              </a:tr>
            </a:tbl>
          </a:graphicData>
        </a:graphic>
      </p:graphicFrame>
    </p:spTree>
    <p:extLst>
      <p:ext uri="{BB962C8B-B14F-4D97-AF65-F5344CB8AC3E}">
        <p14:creationId xmlns:p14="http://schemas.microsoft.com/office/powerpoint/2010/main" val="309190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0642A5-17B2-4AA4-9A4C-48C51C9995DC}"/>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6000" b="1" kern="1200" dirty="0">
                <a:solidFill>
                  <a:schemeClr val="tx1"/>
                </a:solidFill>
                <a:latin typeface="+mj-lt"/>
                <a:ea typeface="+mj-ea"/>
                <a:cs typeface="+mj-cs"/>
              </a:rPr>
              <a:t>Self Awareness</a:t>
            </a:r>
          </a:p>
        </p:txBody>
      </p:sp>
      <p:sp>
        <p:nvSpPr>
          <p:cNvPr id="25" name="Freeform: Shape 24">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Head with Gears">
            <a:extLst>
              <a:ext uri="{FF2B5EF4-FFF2-40B4-BE49-F238E27FC236}">
                <a16:creationId xmlns:a16="http://schemas.microsoft.com/office/drawing/2014/main" id="{73F588C6-0B12-4830-AF83-73126DA19E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754196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04699F-7FEB-4067-A63A-FA5AF5920517}"/>
              </a:ext>
            </a:extLst>
          </p:cNvPr>
          <p:cNvSpPr>
            <a:spLocks noGrp="1"/>
          </p:cNvSpPr>
          <p:nvPr>
            <p:ph type="title"/>
          </p:nvPr>
        </p:nvSpPr>
        <p:spPr>
          <a:xfrm>
            <a:off x="621792" y="1161288"/>
            <a:ext cx="3602736" cy="4526280"/>
          </a:xfrm>
        </p:spPr>
        <p:txBody>
          <a:bodyPr>
            <a:normAutofit/>
          </a:bodyPr>
          <a:lstStyle/>
          <a:p>
            <a:r>
              <a:rPr lang="en-US" sz="4800" b="1" dirty="0"/>
              <a:t>RULER</a:t>
            </a:r>
          </a:p>
        </p:txBody>
      </p:sp>
      <p:sp>
        <p:nvSpPr>
          <p:cNvPr id="19" name="Rectangle 18">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1" name="Content Placeholder 7">
            <a:extLst>
              <a:ext uri="{FF2B5EF4-FFF2-40B4-BE49-F238E27FC236}">
                <a16:creationId xmlns:a16="http://schemas.microsoft.com/office/drawing/2014/main" id="{7893E5F4-CA31-4829-9281-7522F8C07B1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0066747"/>
              </p:ext>
            </p:extLst>
          </p:nvPr>
        </p:nvGraphicFramePr>
        <p:xfrm>
          <a:off x="5434149" y="932688"/>
          <a:ext cx="5916603" cy="4992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539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653C5B-0918-4B9A-B77E-0E7903801EB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Mood Meter</a:t>
            </a:r>
          </a:p>
        </p:txBody>
      </p:sp>
      <p:sp>
        <p:nvSpPr>
          <p:cNvPr id="6" name="TextBox 5">
            <a:extLst>
              <a:ext uri="{FF2B5EF4-FFF2-40B4-BE49-F238E27FC236}">
                <a16:creationId xmlns:a16="http://schemas.microsoft.com/office/drawing/2014/main" id="{AD59EC8B-A718-4A92-8083-1544FFA23365}"/>
              </a:ext>
            </a:extLst>
          </p:cNvPr>
          <p:cNvSpPr txBox="1"/>
          <p:nvPr/>
        </p:nvSpPr>
        <p:spPr>
          <a:xfrm>
            <a:off x="562420" y="4676872"/>
            <a:ext cx="3187219" cy="400110"/>
          </a:xfrm>
          <a:prstGeom prst="rect">
            <a:avLst/>
          </a:prstGeom>
          <a:noFill/>
        </p:spPr>
        <p:txBody>
          <a:bodyPr wrap="none" rtlCol="0">
            <a:spAutoFit/>
          </a:bodyPr>
          <a:lstStyle/>
          <a:p>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http://moodmeterapp.com/</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The Mood Meter helps people define emotions on two dimensions: Energy, or how much physical energy is running through our bodies, and Pleasantness, or our subjective, private mental experience.&#10;">
            <a:extLst>
              <a:ext uri="{FF2B5EF4-FFF2-40B4-BE49-F238E27FC236}">
                <a16:creationId xmlns:a16="http://schemas.microsoft.com/office/drawing/2014/main" id="{58A95C3F-1B36-4DE2-8B6B-5041DF656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307277" y="132943"/>
            <a:ext cx="6116320" cy="5948121"/>
          </a:xfrm>
          <a:prstGeom prst="rect">
            <a:avLst/>
          </a:prstGeom>
          <a:noFill/>
        </p:spPr>
      </p:pic>
      <p:sp>
        <p:nvSpPr>
          <p:cNvPr id="12" name="TextBox 11">
            <a:extLst>
              <a:ext uri="{FF2B5EF4-FFF2-40B4-BE49-F238E27FC236}">
                <a16:creationId xmlns:a16="http://schemas.microsoft.com/office/drawing/2014/main" id="{E4C0462E-FB15-45F8-A922-0AEFF7D56E01}"/>
              </a:ext>
            </a:extLst>
          </p:cNvPr>
          <p:cNvSpPr txBox="1"/>
          <p:nvPr/>
        </p:nvSpPr>
        <p:spPr>
          <a:xfrm>
            <a:off x="5387893" y="6230414"/>
            <a:ext cx="6116320" cy="265457"/>
          </a:xfrm>
          <a:prstGeom prst="rect">
            <a:avLst/>
          </a:prstGeom>
          <a:noFill/>
        </p:spPr>
        <p:txBody>
          <a:bodyPr wrap="square">
            <a:spAutoFit/>
          </a:bodyPr>
          <a:lstStyle/>
          <a:p>
            <a:pPr marL="0" marR="0" algn="ctr">
              <a:lnSpc>
                <a:spcPct val="107000"/>
              </a:lnSpc>
              <a:spcBef>
                <a:spcPts val="0"/>
              </a:spcBef>
              <a:spcAft>
                <a:spcPts val="800"/>
              </a:spcAft>
            </a:pPr>
            <a:r>
              <a:rPr lang="en-US" sz="11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5"/>
              </a:rPr>
              <a:t>https://www.marcbrackett.com/the-colors-of-our-emotions/</a:t>
            </a: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919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4452</Words>
  <Application>Microsoft Office PowerPoint</Application>
  <PresentationFormat>Widescreen</PresentationFormat>
  <Paragraphs>410</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Source Sans Pro</vt:lpstr>
      <vt:lpstr>Times New Roman</vt:lpstr>
      <vt:lpstr>Office Theme</vt:lpstr>
      <vt:lpstr>   Leading with Emotional Intelligence:  Become an Emotion Scientist </vt:lpstr>
      <vt:lpstr>How are you feeling today?</vt:lpstr>
      <vt:lpstr>Science of Emotions</vt:lpstr>
      <vt:lpstr>The Limbic System</vt:lpstr>
      <vt:lpstr>Importance of Emotions</vt:lpstr>
      <vt:lpstr>Core Elements of Emotional Intelligence</vt:lpstr>
      <vt:lpstr>Self Awareness</vt:lpstr>
      <vt:lpstr>RULER</vt:lpstr>
      <vt:lpstr>Mood Meter</vt:lpstr>
      <vt:lpstr>Mood Wheel</vt:lpstr>
      <vt:lpstr>Self Management</vt:lpstr>
      <vt:lpstr>Meta Moment</vt:lpstr>
      <vt:lpstr>Social Awareness</vt:lpstr>
      <vt:lpstr>Empathy Map</vt:lpstr>
      <vt:lpstr>Relationship Management</vt:lpstr>
      <vt:lpstr>Listening and  Asserting Skills</vt:lpstr>
      <vt:lpstr>Scenario</vt:lpstr>
      <vt:lpstr>Using Emotional Intelligence</vt:lpstr>
      <vt:lpstr>EQ Action Plan</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with Emotional Intelligence:  Become an Emotion Scientist </dc:title>
  <dc:creator>Kreger, Christine</dc:creator>
  <cp:lastModifiedBy>Kreger, Christine</cp:lastModifiedBy>
  <cp:revision>50</cp:revision>
  <dcterms:created xsi:type="dcterms:W3CDTF">2021-10-13T14:51:45Z</dcterms:created>
  <dcterms:modified xsi:type="dcterms:W3CDTF">2025-04-16T15:02:18Z</dcterms:modified>
</cp:coreProperties>
</file>