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Hagrid" panose="020B0604020202020204" charset="0"/>
      <p:regular r:id="rId18"/>
    </p:embeddedFont>
    <p:embeddedFont>
      <p:font typeface="Hagrid Heavy" panose="020B0604020202020204" charset="0"/>
      <p:regular r:id="rId19"/>
    </p:embeddedFont>
    <p:embeddedFont>
      <p:font typeface="Hagrid Ultra-Bold" panose="020B0604020202020204" charset="0"/>
      <p:regular r:id="rId20"/>
    </p:embeddedFont>
    <p:embeddedFont>
      <p:font typeface="Heading Now 91-98 Bold" panose="020B0604020202020204" charset="0"/>
      <p:regular r:id="rId21"/>
    </p:embeddedFont>
    <p:embeddedFont>
      <p:font typeface="Roboto" panose="02000000000000000000" pitchFamily="2" charset="0"/>
      <p:regular r:id="rId22"/>
      <p:bold r:id="rId23"/>
      <p:italic r:id="rId24"/>
      <p:boldItalic r:id="rId25"/>
    </p:embeddedFont>
    <p:embeddedFont>
      <p:font typeface="Roboto Bold" panose="02000000000000000000" charset="0"/>
      <p:regular r:id="rId26"/>
    </p:embeddedFont>
    <p:embeddedFont>
      <p:font typeface="Sansterdam Condense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1" autoAdjust="0"/>
    <p:restoredTop sz="86412" autoAdjust="0"/>
  </p:normalViewPr>
  <p:slideViewPr>
    <p:cSldViewPr>
      <p:cViewPr varScale="1">
        <p:scale>
          <a:sx n="31" d="100"/>
          <a:sy n="31" d="100"/>
        </p:scale>
        <p:origin x="64" y="5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B68542F4-EA7A-42CD-B118-FBD1857765C6}"/>
    <pc:docChg chg="mod modSld">
      <pc:chgData name="Kreger, Christine" userId="07b08700-4580-4b2b-8f3c-b5ccee8dc705" providerId="ADAL" clId="{B68542F4-EA7A-42CD-B118-FBD1857765C6}" dt="2025-06-13T12:36:08.671" v="8"/>
      <pc:docMkLst>
        <pc:docMk/>
      </pc:docMkLst>
      <pc:sldChg chg="modSp mod">
        <pc:chgData name="Kreger, Christine" userId="07b08700-4580-4b2b-8f3c-b5ccee8dc705" providerId="ADAL" clId="{B68542F4-EA7A-42CD-B118-FBD1857765C6}" dt="2025-06-13T12:34:36.893" v="3" actId="13244"/>
        <pc:sldMkLst>
          <pc:docMk/>
          <pc:sldMk cId="0" sldId="256"/>
        </pc:sldMkLst>
        <pc:spChg chg="mod">
          <ac:chgData name="Kreger, Christine" userId="07b08700-4580-4b2b-8f3c-b5ccee8dc705" providerId="ADAL" clId="{B68542F4-EA7A-42CD-B118-FBD1857765C6}" dt="2025-06-13T12:34:32.591" v="2" actId="962"/>
          <ac:spMkLst>
            <pc:docMk/>
            <pc:sldMk cId="0" sldId="256"/>
            <ac:spMk id="2" creationId="{00000000-0000-0000-0000-000000000000}"/>
          </ac:spMkLst>
        </pc:spChg>
        <pc:spChg chg="mod">
          <ac:chgData name="Kreger, Christine" userId="07b08700-4580-4b2b-8f3c-b5ccee8dc705" providerId="ADAL" clId="{B68542F4-EA7A-42CD-B118-FBD1857765C6}" dt="2025-06-13T12:34:30.626" v="0" actId="962"/>
          <ac:spMkLst>
            <pc:docMk/>
            <pc:sldMk cId="0" sldId="256"/>
            <ac:spMk id="3" creationId="{00000000-0000-0000-0000-000000000000}"/>
          </ac:spMkLst>
        </pc:spChg>
        <pc:spChg chg="mod">
          <ac:chgData name="Kreger, Christine" userId="07b08700-4580-4b2b-8f3c-b5ccee8dc705" providerId="ADAL" clId="{B68542F4-EA7A-42CD-B118-FBD1857765C6}" dt="2025-06-13T12:34:31.360" v="1" actId="962"/>
          <ac:spMkLst>
            <pc:docMk/>
            <pc:sldMk cId="0" sldId="256"/>
            <ac:spMk id="8" creationId="{00000000-0000-0000-0000-000000000000}"/>
          </ac:spMkLst>
        </pc:spChg>
        <pc:spChg chg="ord">
          <ac:chgData name="Kreger, Christine" userId="07b08700-4580-4b2b-8f3c-b5ccee8dc705" providerId="ADAL" clId="{B68542F4-EA7A-42CD-B118-FBD1857765C6}" dt="2025-06-13T12:34:36.893" v="3" actId="13244"/>
          <ac:spMkLst>
            <pc:docMk/>
            <pc:sldMk cId="0" sldId="256"/>
            <ac:spMk id="10" creationId="{20FFF270-A62F-5A2A-8126-9E40FF325D6C}"/>
          </ac:spMkLst>
        </pc:spChg>
      </pc:sldChg>
      <pc:sldChg chg="modSp mod">
        <pc:chgData name="Kreger, Christine" userId="07b08700-4580-4b2b-8f3c-b5ccee8dc705" providerId="ADAL" clId="{B68542F4-EA7A-42CD-B118-FBD1857765C6}" dt="2025-06-13T12:35:04.088" v="4" actId="962"/>
        <pc:sldMkLst>
          <pc:docMk/>
          <pc:sldMk cId="0" sldId="258"/>
        </pc:sldMkLst>
        <pc:spChg chg="mod">
          <ac:chgData name="Kreger, Christine" userId="07b08700-4580-4b2b-8f3c-b5ccee8dc705" providerId="ADAL" clId="{B68542F4-EA7A-42CD-B118-FBD1857765C6}" dt="2025-06-13T12:35:04.088" v="4" actId="962"/>
          <ac:spMkLst>
            <pc:docMk/>
            <pc:sldMk cId="0" sldId="258"/>
            <ac:spMk id="7" creationId="{00000000-0000-0000-0000-000000000000}"/>
          </ac:spMkLst>
        </pc:spChg>
      </pc:sldChg>
      <pc:sldChg chg="modSp mod">
        <pc:chgData name="Kreger, Christine" userId="07b08700-4580-4b2b-8f3c-b5ccee8dc705" providerId="ADAL" clId="{B68542F4-EA7A-42CD-B118-FBD1857765C6}" dt="2025-06-13T12:35:29.009" v="5"/>
        <pc:sldMkLst>
          <pc:docMk/>
          <pc:sldMk cId="0" sldId="263"/>
        </pc:sldMkLst>
        <pc:spChg chg="ord">
          <ac:chgData name="Kreger, Christine" userId="07b08700-4580-4b2b-8f3c-b5ccee8dc705" providerId="ADAL" clId="{B68542F4-EA7A-42CD-B118-FBD1857765C6}" dt="2025-06-13T12:35:29.009" v="5"/>
          <ac:spMkLst>
            <pc:docMk/>
            <pc:sldMk cId="0" sldId="263"/>
            <ac:spMk id="8" creationId="{00000000-0000-0000-0000-000000000000}"/>
          </ac:spMkLst>
        </pc:spChg>
      </pc:sldChg>
      <pc:sldChg chg="modSp mod">
        <pc:chgData name="Kreger, Christine" userId="07b08700-4580-4b2b-8f3c-b5ccee8dc705" providerId="ADAL" clId="{B68542F4-EA7A-42CD-B118-FBD1857765C6}" dt="2025-06-13T12:35:41.780" v="7" actId="13244"/>
        <pc:sldMkLst>
          <pc:docMk/>
          <pc:sldMk cId="0" sldId="270"/>
        </pc:sldMkLst>
        <pc:spChg chg="mod">
          <ac:chgData name="Kreger, Christine" userId="07b08700-4580-4b2b-8f3c-b5ccee8dc705" providerId="ADAL" clId="{B68542F4-EA7A-42CD-B118-FBD1857765C6}" dt="2025-06-13T12:35:39.993" v="6" actId="962"/>
          <ac:spMkLst>
            <pc:docMk/>
            <pc:sldMk cId="0" sldId="270"/>
            <ac:spMk id="2" creationId="{00000000-0000-0000-0000-000000000000}"/>
          </ac:spMkLst>
        </pc:spChg>
        <pc:spChg chg="ord">
          <ac:chgData name="Kreger, Christine" userId="07b08700-4580-4b2b-8f3c-b5ccee8dc705" providerId="ADAL" clId="{B68542F4-EA7A-42CD-B118-FBD1857765C6}" dt="2025-06-13T12:35:41.780" v="7" actId="13244"/>
          <ac:spMkLst>
            <pc:docMk/>
            <pc:sldMk cId="0" sldId="270"/>
            <ac:spMk id="11" creationId="{FD579D37-37AC-CF6C-94E8-801B24F3CC93}"/>
          </ac:spMkLst>
        </pc:spChg>
      </pc:sldChg>
    </pc:docChg>
  </pc:docChgLst>
  <pc:docChgLst>
    <pc:chgData name="Kate Elstad" userId="90d18bbe3d16c784" providerId="LiveId" clId="{9E695206-ECD8-4DFA-B600-8D4BE189F977}"/>
    <pc:docChg chg="modSld">
      <pc:chgData name="Kate Elstad" userId="90d18bbe3d16c784" providerId="LiveId" clId="{9E695206-ECD8-4DFA-B600-8D4BE189F977}" dt="2024-10-20T18:54:01.459" v="24" actId="1076"/>
      <pc:docMkLst>
        <pc:docMk/>
      </pc:docMkLst>
      <pc:sldChg chg="modSp mod">
        <pc:chgData name="Kate Elstad" userId="90d18bbe3d16c784" providerId="LiveId" clId="{9E695206-ECD8-4DFA-B600-8D4BE189F977}" dt="2024-10-20T18:54:01.459" v="24" actId="1076"/>
        <pc:sldMkLst>
          <pc:docMk/>
          <pc:sldMk cId="0" sldId="266"/>
        </pc:sldMkLst>
      </pc:sldChg>
      <pc:sldChg chg="modSp mod">
        <pc:chgData name="Kate Elstad" userId="90d18bbe3d16c784" providerId="LiveId" clId="{9E695206-ECD8-4DFA-B600-8D4BE189F977}" dt="2024-10-20T18:53:00.302" v="11" actId="20577"/>
        <pc:sldMkLst>
          <pc:docMk/>
          <pc:sldMk cId="0" sldId="269"/>
        </pc:sldMkLst>
      </pc:sldChg>
    </pc:docChg>
  </pc:docChgLst>
  <pc:docChgLst>
    <pc:chgData name="Kreger, Christine" userId="07b08700-4580-4b2b-8f3c-b5ccee8dc705" providerId="ADAL" clId="{9873B9BF-C3EE-4116-B4A4-4902E9134781}"/>
    <pc:docChg chg="undo custSel modSld">
      <pc:chgData name="Kreger, Christine" userId="07b08700-4580-4b2b-8f3c-b5ccee8dc705" providerId="ADAL" clId="{9873B9BF-C3EE-4116-B4A4-4902E9134781}" dt="2024-10-24T11:19:00.390" v="20" actId="962"/>
      <pc:docMkLst>
        <pc:docMk/>
      </pc:docMkLst>
      <pc:sldChg chg="modSp mod">
        <pc:chgData name="Kreger, Christine" userId="07b08700-4580-4b2b-8f3c-b5ccee8dc705" providerId="ADAL" clId="{9873B9BF-C3EE-4116-B4A4-4902E9134781}" dt="2024-10-24T11:15:08.223" v="0" actId="1076"/>
        <pc:sldMkLst>
          <pc:docMk/>
          <pc:sldMk cId="0" sldId="256"/>
        </pc:sldMkLst>
      </pc:sldChg>
      <pc:sldChg chg="modSp mod">
        <pc:chgData name="Kreger, Christine" userId="07b08700-4580-4b2b-8f3c-b5ccee8dc705" providerId="ADAL" clId="{9873B9BF-C3EE-4116-B4A4-4902E9134781}" dt="2024-10-24T11:15:32.702" v="2" actId="13244"/>
        <pc:sldMkLst>
          <pc:docMk/>
          <pc:sldMk cId="0" sldId="258"/>
        </pc:sldMkLst>
      </pc:sldChg>
      <pc:sldChg chg="modSp mod">
        <pc:chgData name="Kreger, Christine" userId="07b08700-4580-4b2b-8f3c-b5ccee8dc705" providerId="ADAL" clId="{9873B9BF-C3EE-4116-B4A4-4902E9134781}" dt="2024-10-24T11:16:00.723" v="5" actId="13244"/>
        <pc:sldMkLst>
          <pc:docMk/>
          <pc:sldMk cId="0" sldId="263"/>
        </pc:sldMkLst>
      </pc:sldChg>
      <pc:sldChg chg="modSp mod">
        <pc:chgData name="Kreger, Christine" userId="07b08700-4580-4b2b-8f3c-b5ccee8dc705" providerId="ADAL" clId="{9873B9BF-C3EE-4116-B4A4-4902E9134781}" dt="2024-10-24T11:16:48.957" v="10" actId="962"/>
        <pc:sldMkLst>
          <pc:docMk/>
          <pc:sldMk cId="0" sldId="266"/>
        </pc:sldMkLst>
      </pc:sldChg>
      <pc:sldChg chg="modSp mod">
        <pc:chgData name="Kreger, Christine" userId="07b08700-4580-4b2b-8f3c-b5ccee8dc705" providerId="ADAL" clId="{9873B9BF-C3EE-4116-B4A4-4902E9134781}" dt="2024-10-24T11:17:33.527" v="12" actId="13244"/>
        <pc:sldMkLst>
          <pc:docMk/>
          <pc:sldMk cId="0" sldId="268"/>
        </pc:sldMkLst>
      </pc:sldChg>
      <pc:sldChg chg="modSp mod">
        <pc:chgData name="Kreger, Christine" userId="07b08700-4580-4b2b-8f3c-b5ccee8dc705" providerId="ADAL" clId="{9873B9BF-C3EE-4116-B4A4-4902E9134781}" dt="2024-10-24T11:19:00.390" v="20" actId="962"/>
        <pc:sldMkLst>
          <pc:docMk/>
          <pc:sldMk cId="0" sldId="27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sv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0.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hyperlink" Target="https://www.alsc.ala.org/blog/2021/10/why-kids-love-horror/" TargetMode="External"/><Relationship Id="rId2" Type="http://schemas.openxmlformats.org/officeDocument/2006/relationships/hyperlink" Target="https://teenlibrariantoolbox.com/2021/08/18/into-the-dark-why-kids-should-read-horror-a-guest-post-by-ally-malinenko/" TargetMode="External"/><Relationship Id="rId1" Type="http://schemas.openxmlformats.org/officeDocument/2006/relationships/slideLayout" Target="../slideLayouts/slideLayout7.xml"/><Relationship Id="rId6" Type="http://schemas.openxmlformats.org/officeDocument/2006/relationships/hyperlink" Target="https://www.capstonepub.com/blog/why-kids-love-scary-books#:~:text=Scary%20stories%20aid%20child%20development&amp;text=Imagining%20the%20spooky%20sound%20or,bravery%20and%20problem%2Dsolving%20muscles." TargetMode="External"/><Relationship Id="rId5" Type="http://schemas.openxmlformats.org/officeDocument/2006/relationships/hyperlink" Target="https://scenicregional.org/wp-content/uploads/2017/08/Mirrors-Windows-and-Sliding-Glass-Doors.pdf" TargetMode="External"/><Relationship Id="rId4" Type="http://schemas.openxmlformats.org/officeDocument/2006/relationships/hyperlink" Target="https://www.booktrust.org.uk/news-and-features/features/2019/february/fear-with-a-safety-net-why-children-should-read-scary-books/#:~:text=She%20told%20me%20how%20much,many%2C%20many%20scary%20stories%20together."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hyperlink" Target="https://www.edelweiss.plus/#dashboard" TargetMode="Externa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hyperlink" Target="https://spookymiddlegrade.com" TargetMode="External"/><Relationship Id="rId11" Type="http://schemas.openxmlformats.org/officeDocument/2006/relationships/hyperlink" Target="https://home.mackin.com" TargetMode="External"/><Relationship Id="rId5" Type="http://schemas.openxmlformats.org/officeDocument/2006/relationships/hyperlink" Target="https://www.netgalley.com" TargetMode="External"/><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hyperlink" Target="https://www.slj.com/story/eight-podcasts-for-kids-craving-scary-stories-kidcasts-libraries-teens-twee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3F56"/>
        </a:solidFill>
        <a:effectLst/>
      </p:bgPr>
    </p:bg>
    <p:spTree>
      <p:nvGrpSpPr>
        <p:cNvPr id="1" name=""/>
        <p:cNvGrpSpPr/>
        <p:nvPr/>
      </p:nvGrpSpPr>
      <p:grpSpPr>
        <a:xfrm>
          <a:off x="0" y="0"/>
          <a:ext cx="0" cy="0"/>
          <a:chOff x="0" y="0"/>
          <a:chExt cx="0" cy="0"/>
        </a:xfrm>
      </p:grpSpPr>
      <p:sp>
        <p:nvSpPr>
          <p:cNvPr id="3" name="TextBox 3">
            <a:extLst>
              <a:ext uri="{C183D7F6-B498-43B3-948B-1728B52AA6E4}">
                <adec:decorative xmlns:adec="http://schemas.microsoft.com/office/drawing/2017/decorative" val="1"/>
              </a:ext>
            </a:extLst>
          </p:cNvPr>
          <p:cNvSpPr txBox="1"/>
          <p:nvPr/>
        </p:nvSpPr>
        <p:spPr>
          <a:xfrm>
            <a:off x="977891" y="1371516"/>
            <a:ext cx="16438872" cy="1960888"/>
          </a:xfrm>
          <a:prstGeom prst="rect">
            <a:avLst/>
          </a:prstGeom>
        </p:spPr>
        <p:txBody>
          <a:bodyPr lIns="0" tIns="0" rIns="0" bIns="0" rtlCol="0" anchor="t">
            <a:spAutoFit/>
          </a:bodyPr>
          <a:lstStyle/>
          <a:p>
            <a:pPr algn="ctr">
              <a:lnSpc>
                <a:spcPts val="15119"/>
              </a:lnSpc>
            </a:pPr>
            <a:r>
              <a:rPr lang="en-US" sz="10799" b="1" dirty="0">
                <a:solidFill>
                  <a:srgbClr val="F5E6CA"/>
                </a:solidFill>
                <a:latin typeface="Hagrid Heavy"/>
                <a:ea typeface="Hagrid Heavy"/>
                <a:cs typeface="Hagrid Heavy"/>
                <a:sym typeface="Hagrid Heavy"/>
              </a:rPr>
              <a:t>THE IMPORTANCE</a:t>
            </a:r>
          </a:p>
        </p:txBody>
      </p:sp>
      <p:sp>
        <p:nvSpPr>
          <p:cNvPr id="8" name="TextBox 8">
            <a:extLst>
              <a:ext uri="{C183D7F6-B498-43B3-948B-1728B52AA6E4}">
                <adec:decorative xmlns:adec="http://schemas.microsoft.com/office/drawing/2017/decorative" val="1"/>
              </a:ext>
            </a:extLst>
          </p:cNvPr>
          <p:cNvSpPr txBox="1"/>
          <p:nvPr/>
        </p:nvSpPr>
        <p:spPr>
          <a:xfrm>
            <a:off x="873755" y="3011912"/>
            <a:ext cx="16438872" cy="1414769"/>
          </a:xfrm>
          <a:prstGeom prst="rect">
            <a:avLst/>
          </a:prstGeom>
        </p:spPr>
        <p:txBody>
          <a:bodyPr lIns="0" tIns="0" rIns="0" bIns="0" rtlCol="0" anchor="t">
            <a:spAutoFit/>
          </a:bodyPr>
          <a:lstStyle/>
          <a:p>
            <a:pPr algn="ctr">
              <a:lnSpc>
                <a:spcPts val="10920"/>
              </a:lnSpc>
            </a:pPr>
            <a:r>
              <a:rPr lang="en-US" sz="7800" b="1">
                <a:solidFill>
                  <a:srgbClr val="F5E6CA"/>
                </a:solidFill>
                <a:latin typeface="Hagrid Heavy"/>
                <a:ea typeface="Hagrid Heavy"/>
                <a:cs typeface="Hagrid Heavy"/>
                <a:sym typeface="Hagrid Heavy"/>
              </a:rPr>
              <a:t>OF</a:t>
            </a:r>
          </a:p>
        </p:txBody>
      </p:sp>
      <p:sp>
        <p:nvSpPr>
          <p:cNvPr id="2" name="TextBox 2">
            <a:extLst>
              <a:ext uri="{C183D7F6-B498-43B3-948B-1728B52AA6E4}">
                <adec:decorative xmlns:adec="http://schemas.microsoft.com/office/drawing/2017/decorative" val="1"/>
              </a:ext>
            </a:extLst>
          </p:cNvPr>
          <p:cNvSpPr txBox="1"/>
          <p:nvPr/>
        </p:nvSpPr>
        <p:spPr>
          <a:xfrm>
            <a:off x="1084545" y="3596875"/>
            <a:ext cx="16228082" cy="3324665"/>
          </a:xfrm>
          <a:prstGeom prst="rect">
            <a:avLst/>
          </a:prstGeom>
        </p:spPr>
        <p:txBody>
          <a:bodyPr lIns="0" tIns="0" rIns="0" bIns="0" rtlCol="0" anchor="t">
            <a:spAutoFit/>
          </a:bodyPr>
          <a:lstStyle/>
          <a:p>
            <a:pPr algn="ctr">
              <a:lnSpc>
                <a:spcPts val="25700"/>
              </a:lnSpc>
            </a:pPr>
            <a:r>
              <a:rPr lang="en-US" sz="18357" b="1">
                <a:solidFill>
                  <a:srgbClr val="F5E6CA"/>
                </a:solidFill>
                <a:latin typeface="Hagrid Heavy"/>
                <a:ea typeface="Hagrid Heavy"/>
                <a:cs typeface="Hagrid Heavy"/>
                <a:sym typeface="Hagrid Heavy"/>
              </a:rPr>
              <a:t>MONSTERS</a:t>
            </a:r>
          </a:p>
        </p:txBody>
      </p:sp>
      <p:grpSp>
        <p:nvGrpSpPr>
          <p:cNvPr id="4" name="Group 4">
            <a:extLst>
              <a:ext uri="{C183D7F6-B498-43B3-948B-1728B52AA6E4}">
                <adec:decorative xmlns:adec="http://schemas.microsoft.com/office/drawing/2017/decorative" val="1"/>
              </a:ext>
            </a:extLst>
          </p:cNvPr>
          <p:cNvGrpSpPr/>
          <p:nvPr/>
        </p:nvGrpSpPr>
        <p:grpSpPr>
          <a:xfrm>
            <a:off x="1031218" y="7159390"/>
            <a:ext cx="16228082" cy="1323351"/>
            <a:chOff x="0" y="0"/>
            <a:chExt cx="3964388" cy="323284"/>
          </a:xfrm>
        </p:grpSpPr>
        <p:sp>
          <p:nvSpPr>
            <p:cNvPr id="5" name="Freeform 5"/>
            <p:cNvSpPr/>
            <p:nvPr/>
          </p:nvSpPr>
          <p:spPr>
            <a:xfrm>
              <a:off x="0" y="0"/>
              <a:ext cx="3964388" cy="323284"/>
            </a:xfrm>
            <a:custGeom>
              <a:avLst/>
              <a:gdLst/>
              <a:ahLst/>
              <a:cxnLst/>
              <a:rect l="l" t="t" r="r" b="b"/>
              <a:pathLst>
                <a:path w="3964388" h="323284">
                  <a:moveTo>
                    <a:pt x="0" y="0"/>
                  </a:moveTo>
                  <a:lnTo>
                    <a:pt x="3964388" y="0"/>
                  </a:lnTo>
                  <a:lnTo>
                    <a:pt x="3964388" y="323284"/>
                  </a:lnTo>
                  <a:lnTo>
                    <a:pt x="0" y="323284"/>
                  </a:lnTo>
                  <a:close/>
                </a:path>
              </a:pathLst>
            </a:custGeom>
            <a:solidFill>
              <a:srgbClr val="F5E6CA"/>
            </a:solidFill>
          </p:spPr>
          <p:txBody>
            <a:bodyPr/>
            <a:lstStyle/>
            <a:p>
              <a:endParaRPr lang="en-US"/>
            </a:p>
          </p:txBody>
        </p:sp>
        <p:sp>
          <p:nvSpPr>
            <p:cNvPr id="6" name="TextBox 6"/>
            <p:cNvSpPr txBox="1"/>
            <p:nvPr/>
          </p:nvSpPr>
          <p:spPr>
            <a:xfrm>
              <a:off x="0" y="-38100"/>
              <a:ext cx="3964388" cy="361384"/>
            </a:xfrm>
            <a:prstGeom prst="rect">
              <a:avLst/>
            </a:prstGeom>
          </p:spPr>
          <p:txBody>
            <a:bodyPr lIns="50800" tIns="50800" rIns="50800" bIns="50800" rtlCol="0" anchor="ctr"/>
            <a:lstStyle/>
            <a:p>
              <a:pPr algn="ctr">
                <a:lnSpc>
                  <a:spcPts val="2659"/>
                </a:lnSpc>
              </a:pPr>
              <a:endParaRPr/>
            </a:p>
          </p:txBody>
        </p:sp>
      </p:grpSp>
      <p:sp>
        <p:nvSpPr>
          <p:cNvPr id="10" name="Title 9">
            <a:extLst>
              <a:ext uri="{FF2B5EF4-FFF2-40B4-BE49-F238E27FC236}">
                <a16:creationId xmlns:a16="http://schemas.microsoft.com/office/drawing/2014/main" id="{20FFF270-A62F-5A2A-8126-9E40FF325D6C}"/>
              </a:ext>
              <a:ext uri="{C183D7F6-B498-43B3-948B-1728B52AA6E4}">
                <adec:decorative xmlns:adec="http://schemas.microsoft.com/office/drawing/2017/decorative" val="0"/>
              </a:ext>
            </a:extLst>
          </p:cNvPr>
          <p:cNvSpPr>
            <a:spLocks noGrp="1"/>
          </p:cNvSpPr>
          <p:nvPr>
            <p:ph type="title" idx="4294967295"/>
          </p:nvPr>
        </p:nvSpPr>
        <p:spPr>
          <a:xfrm>
            <a:off x="2286000" y="-1694843"/>
            <a:ext cx="11049000" cy="1143000"/>
          </a:xfrm>
        </p:spPr>
        <p:txBody>
          <a:bodyPr>
            <a:normAutofit/>
          </a:bodyPr>
          <a:lstStyle/>
          <a:p>
            <a:pPr algn="l"/>
            <a:r>
              <a:rPr lang="en-US" sz="1200" dirty="0">
                <a:solidFill>
                  <a:schemeClr val="tx2"/>
                </a:solidFill>
              </a:rPr>
              <a:t>The Importance of Monsters Presentation</a:t>
            </a:r>
          </a:p>
        </p:txBody>
      </p:sp>
      <p:sp>
        <p:nvSpPr>
          <p:cNvPr id="9" name="TextBox 9"/>
          <p:cNvSpPr txBox="1"/>
          <p:nvPr/>
        </p:nvSpPr>
        <p:spPr>
          <a:xfrm>
            <a:off x="1478769" y="7488036"/>
            <a:ext cx="15324653" cy="695905"/>
          </a:xfrm>
          <a:prstGeom prst="rect">
            <a:avLst/>
          </a:prstGeom>
        </p:spPr>
        <p:txBody>
          <a:bodyPr lIns="0" tIns="0" rIns="0" bIns="0" rtlCol="0" anchor="t">
            <a:spAutoFit/>
          </a:bodyPr>
          <a:lstStyle/>
          <a:p>
            <a:pPr algn="ctr">
              <a:lnSpc>
                <a:spcPts val="5743"/>
              </a:lnSpc>
              <a:spcBef>
                <a:spcPct val="0"/>
              </a:spcBef>
            </a:pPr>
            <a:r>
              <a:rPr lang="en-US" sz="4102" b="1">
                <a:solidFill>
                  <a:srgbClr val="343F56"/>
                </a:solidFill>
                <a:latin typeface="Roboto Bold"/>
                <a:ea typeface="Roboto Bold"/>
                <a:cs typeface="Roboto Bold"/>
                <a:sym typeface="Roboto Bold"/>
              </a:rPr>
              <a:t>How Engaging the Horror Genre Sparks Adolescent Bravery</a:t>
            </a:r>
          </a:p>
        </p:txBody>
      </p:sp>
      <p:sp>
        <p:nvSpPr>
          <p:cNvPr id="7" name="TextBox 7"/>
          <p:cNvSpPr txBox="1"/>
          <p:nvPr/>
        </p:nvSpPr>
        <p:spPr>
          <a:xfrm>
            <a:off x="7223265" y="8856981"/>
            <a:ext cx="3295829" cy="401319"/>
          </a:xfrm>
          <a:prstGeom prst="rect">
            <a:avLst/>
          </a:prstGeom>
        </p:spPr>
        <p:txBody>
          <a:bodyPr lIns="0" tIns="0" rIns="0" bIns="0" rtlCol="0" anchor="t">
            <a:spAutoFit/>
          </a:bodyPr>
          <a:lstStyle/>
          <a:p>
            <a:pPr algn="ctr">
              <a:lnSpc>
                <a:spcPts val="3080"/>
              </a:lnSpc>
            </a:pPr>
            <a:r>
              <a:rPr lang="en-US" sz="2200" b="1">
                <a:solidFill>
                  <a:srgbClr val="F5E6CA"/>
                </a:solidFill>
                <a:latin typeface="Hagrid Ultra-Bold"/>
                <a:ea typeface="Hagrid Ultra-Bold"/>
                <a:cs typeface="Hagrid Ultra-Bold"/>
                <a:sym typeface="Hagrid Ultra-Bold"/>
              </a:rPr>
              <a:t>KIT ELSTAD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6C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04072" y="870902"/>
            <a:ext cx="16355723" cy="353694"/>
            <a:chOff x="0" y="0"/>
            <a:chExt cx="21807631" cy="471593"/>
          </a:xfrm>
        </p:grpSpPr>
        <p:sp>
          <p:nvSpPr>
            <p:cNvPr id="3" name="AutoShape 3"/>
            <p:cNvSpPr/>
            <p:nvPr/>
          </p:nvSpPr>
          <p:spPr>
            <a:xfrm>
              <a:off x="6940654" y="235796"/>
              <a:ext cx="14866757" cy="128808"/>
            </a:xfrm>
            <a:prstGeom prst="line">
              <a:avLst/>
            </a:prstGeom>
            <a:ln w="50800" cap="flat">
              <a:solidFill>
                <a:srgbClr val="343F56"/>
              </a:solidFill>
              <a:prstDash val="solid"/>
              <a:headEnd type="none" w="sm" len="sm"/>
              <a:tailEnd type="none" w="sm" len="sm"/>
            </a:ln>
          </p:spPr>
          <p:txBody>
            <a:bodyPr/>
            <a:lstStyle/>
            <a:p>
              <a:endParaRPr lang="en-US"/>
            </a:p>
          </p:txBody>
        </p:sp>
        <p:sp>
          <p:nvSpPr>
            <p:cNvPr id="4" name="TextBox 4"/>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343F56"/>
                  </a:solidFill>
                  <a:latin typeface="Hagrid Ultra-Bold"/>
                  <a:ea typeface="Hagrid Ultra-Bold"/>
                  <a:cs typeface="Hagrid Ultra-Bold"/>
                  <a:sym typeface="Hagrid Ultra-Bold"/>
                </a:rPr>
                <a:t>THE IMPORTANCE OF MONSTERS</a:t>
              </a:r>
            </a:p>
          </p:txBody>
        </p:sp>
      </p:grpSp>
      <p:sp>
        <p:nvSpPr>
          <p:cNvPr id="17" name="TextBox 17"/>
          <p:cNvSpPr txBox="1">
            <a:spLocks noGrp="1"/>
          </p:cNvSpPr>
          <p:nvPr>
            <p:ph type="title" idx="4294967295"/>
          </p:nvPr>
        </p:nvSpPr>
        <p:spPr>
          <a:xfrm>
            <a:off x="966633" y="1645078"/>
            <a:ext cx="16230600" cy="10883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599"/>
              </a:lnSpc>
              <a:spcBef>
                <a:spcPts val="0"/>
              </a:spcBef>
              <a:spcAft>
                <a:spcPts val="0"/>
              </a:spcAft>
              <a:buClrTx/>
              <a:buSzTx/>
              <a:buFontTx/>
              <a:buNone/>
              <a:tabLst/>
              <a:defRPr/>
            </a:pPr>
            <a:r>
              <a:rPr kumimoji="0" lang="en-US" sz="7599" b="1" i="0" u="none" strike="noStrike" kern="1200" cap="none" spc="0" normalizeH="0" baseline="0" noProof="0" dirty="0">
                <a:ln>
                  <a:noFill/>
                </a:ln>
                <a:solidFill>
                  <a:srgbClr val="343F56"/>
                </a:solidFill>
                <a:effectLst/>
                <a:uLnTx/>
                <a:uFillTx/>
                <a:latin typeface="Hagrid Heavy"/>
                <a:ea typeface="Hagrid Heavy"/>
                <a:cs typeface="Hagrid Heavy"/>
                <a:sym typeface="Hagrid Heavy"/>
              </a:rPr>
              <a:t>HORROR IN HIGH DEMAND </a:t>
            </a:r>
          </a:p>
        </p:txBody>
      </p:sp>
      <p:sp>
        <p:nvSpPr>
          <p:cNvPr id="15" name="Freeform 15" descr="Middle Grade Graphic"/>
          <p:cNvSpPr/>
          <p:nvPr/>
        </p:nvSpPr>
        <p:spPr>
          <a:xfrm>
            <a:off x="1191373" y="2524185"/>
            <a:ext cx="3007822" cy="3018800"/>
          </a:xfrm>
          <a:custGeom>
            <a:avLst/>
            <a:gdLst/>
            <a:ahLst/>
            <a:cxnLst/>
            <a:rect l="l" t="t" r="r" b="b"/>
            <a:pathLst>
              <a:path w="3007822" h="3018800">
                <a:moveTo>
                  <a:pt x="0" y="0"/>
                </a:moveTo>
                <a:lnTo>
                  <a:pt x="3007822" y="0"/>
                </a:lnTo>
                <a:lnTo>
                  <a:pt x="3007822" y="3018800"/>
                </a:lnTo>
                <a:lnTo>
                  <a:pt x="0" y="3018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4" name="Freeform 14" descr="It Found Us by Lindsay Currie book cover"/>
          <p:cNvSpPr/>
          <p:nvPr/>
        </p:nvSpPr>
        <p:spPr>
          <a:xfrm>
            <a:off x="3984858" y="3001178"/>
            <a:ext cx="2251658" cy="3374260"/>
          </a:xfrm>
          <a:custGeom>
            <a:avLst/>
            <a:gdLst/>
            <a:ahLst/>
            <a:cxnLst/>
            <a:rect l="l" t="t" r="r" b="b"/>
            <a:pathLst>
              <a:path w="2251658" h="3374260">
                <a:moveTo>
                  <a:pt x="0" y="0"/>
                </a:moveTo>
                <a:lnTo>
                  <a:pt x="2251658" y="0"/>
                </a:lnTo>
                <a:lnTo>
                  <a:pt x="2251658" y="3374260"/>
                </a:lnTo>
                <a:lnTo>
                  <a:pt x="0" y="3374260"/>
                </a:lnTo>
                <a:lnTo>
                  <a:pt x="0" y="0"/>
                </a:lnTo>
                <a:close/>
              </a:path>
            </a:pathLst>
          </a:custGeom>
          <a:blipFill>
            <a:blip r:embed="rId4"/>
            <a:stretch>
              <a:fillRect/>
            </a:stretch>
          </a:blipFill>
        </p:spPr>
        <p:txBody>
          <a:bodyPr/>
          <a:lstStyle/>
          <a:p>
            <a:endParaRPr lang="en-US"/>
          </a:p>
        </p:txBody>
      </p:sp>
      <p:sp>
        <p:nvSpPr>
          <p:cNvPr id="5" name="Freeform 5" descr="The Clackity by Lora Senf Book cover"/>
          <p:cNvSpPr/>
          <p:nvPr/>
        </p:nvSpPr>
        <p:spPr>
          <a:xfrm>
            <a:off x="6531791" y="2986781"/>
            <a:ext cx="2238281" cy="3355743"/>
          </a:xfrm>
          <a:custGeom>
            <a:avLst/>
            <a:gdLst/>
            <a:ahLst/>
            <a:cxnLst/>
            <a:rect l="l" t="t" r="r" b="b"/>
            <a:pathLst>
              <a:path w="2238281" h="3355743">
                <a:moveTo>
                  <a:pt x="0" y="0"/>
                </a:moveTo>
                <a:lnTo>
                  <a:pt x="2238280" y="0"/>
                </a:lnTo>
                <a:lnTo>
                  <a:pt x="2238280" y="3355743"/>
                </a:lnTo>
                <a:lnTo>
                  <a:pt x="0" y="3355743"/>
                </a:lnTo>
                <a:lnTo>
                  <a:pt x="0" y="0"/>
                </a:lnTo>
                <a:close/>
              </a:path>
            </a:pathLst>
          </a:custGeom>
          <a:blipFill>
            <a:blip r:embed="rId5"/>
            <a:stretch>
              <a:fillRect/>
            </a:stretch>
          </a:blipFill>
        </p:spPr>
        <p:txBody>
          <a:bodyPr/>
          <a:lstStyle/>
          <a:p>
            <a:endParaRPr lang="en-US"/>
          </a:p>
        </p:txBody>
      </p:sp>
      <p:sp>
        <p:nvSpPr>
          <p:cNvPr id="6" name="Freeform 6" descr="This Appearing House by Ally Malinenko Book cover"/>
          <p:cNvSpPr/>
          <p:nvPr/>
        </p:nvSpPr>
        <p:spPr>
          <a:xfrm>
            <a:off x="9067627" y="3001178"/>
            <a:ext cx="2216879" cy="3348760"/>
          </a:xfrm>
          <a:custGeom>
            <a:avLst/>
            <a:gdLst/>
            <a:ahLst/>
            <a:cxnLst/>
            <a:rect l="l" t="t" r="r" b="b"/>
            <a:pathLst>
              <a:path w="2216879" h="3348760">
                <a:moveTo>
                  <a:pt x="0" y="0"/>
                </a:moveTo>
                <a:lnTo>
                  <a:pt x="2216878" y="0"/>
                </a:lnTo>
                <a:lnTo>
                  <a:pt x="2216878" y="3348759"/>
                </a:lnTo>
                <a:lnTo>
                  <a:pt x="0" y="3348759"/>
                </a:lnTo>
                <a:lnTo>
                  <a:pt x="0" y="0"/>
                </a:lnTo>
                <a:close/>
              </a:path>
            </a:pathLst>
          </a:custGeom>
          <a:blipFill>
            <a:blip r:embed="rId6"/>
            <a:stretch>
              <a:fillRect/>
            </a:stretch>
          </a:blipFill>
        </p:spPr>
        <p:txBody>
          <a:bodyPr/>
          <a:lstStyle/>
          <a:p>
            <a:endParaRPr lang="en-US"/>
          </a:p>
        </p:txBody>
      </p:sp>
      <p:sp>
        <p:nvSpPr>
          <p:cNvPr id="7" name="Freeform 7" descr="The Creepening of Dogwood House book Cover"/>
          <p:cNvSpPr/>
          <p:nvPr/>
        </p:nvSpPr>
        <p:spPr>
          <a:xfrm>
            <a:off x="11579889" y="3001178"/>
            <a:ext cx="2219219" cy="3352295"/>
          </a:xfrm>
          <a:custGeom>
            <a:avLst/>
            <a:gdLst/>
            <a:ahLst/>
            <a:cxnLst/>
            <a:rect l="l" t="t" r="r" b="b"/>
            <a:pathLst>
              <a:path w="2219219" h="3352295">
                <a:moveTo>
                  <a:pt x="0" y="0"/>
                </a:moveTo>
                <a:lnTo>
                  <a:pt x="2219219" y="0"/>
                </a:lnTo>
                <a:lnTo>
                  <a:pt x="2219219" y="3352295"/>
                </a:lnTo>
                <a:lnTo>
                  <a:pt x="0" y="3352295"/>
                </a:lnTo>
                <a:lnTo>
                  <a:pt x="0" y="0"/>
                </a:lnTo>
                <a:close/>
              </a:path>
            </a:pathLst>
          </a:custGeom>
          <a:blipFill>
            <a:blip r:embed="rId7"/>
            <a:stretch>
              <a:fillRect/>
            </a:stretch>
          </a:blipFill>
        </p:spPr>
        <p:txBody>
          <a:bodyPr/>
          <a:lstStyle/>
          <a:p>
            <a:endParaRPr lang="en-US"/>
          </a:p>
        </p:txBody>
      </p:sp>
      <p:sp>
        <p:nvSpPr>
          <p:cNvPr id="8" name="Freeform 8" descr="Dear Mothman by Robin Gow book Cover"/>
          <p:cNvSpPr/>
          <p:nvPr/>
        </p:nvSpPr>
        <p:spPr>
          <a:xfrm>
            <a:off x="14096663" y="3001178"/>
            <a:ext cx="2235981" cy="3352295"/>
          </a:xfrm>
          <a:custGeom>
            <a:avLst/>
            <a:gdLst/>
            <a:ahLst/>
            <a:cxnLst/>
            <a:rect l="l" t="t" r="r" b="b"/>
            <a:pathLst>
              <a:path w="2235981" h="3352295">
                <a:moveTo>
                  <a:pt x="0" y="0"/>
                </a:moveTo>
                <a:lnTo>
                  <a:pt x="2235981" y="0"/>
                </a:lnTo>
                <a:lnTo>
                  <a:pt x="2235981" y="3352295"/>
                </a:lnTo>
                <a:lnTo>
                  <a:pt x="0" y="3352295"/>
                </a:lnTo>
                <a:lnTo>
                  <a:pt x="0" y="0"/>
                </a:lnTo>
                <a:close/>
              </a:path>
            </a:pathLst>
          </a:custGeom>
          <a:blipFill>
            <a:blip r:embed="rId8"/>
            <a:stretch>
              <a:fillRect/>
            </a:stretch>
          </a:blipFill>
        </p:spPr>
        <p:txBody>
          <a:bodyPr/>
          <a:lstStyle/>
          <a:p>
            <a:endParaRPr lang="en-US"/>
          </a:p>
        </p:txBody>
      </p:sp>
      <p:sp>
        <p:nvSpPr>
          <p:cNvPr id="16" name="Freeform 16" descr="Nightmare King book cover"/>
          <p:cNvSpPr/>
          <p:nvPr/>
        </p:nvSpPr>
        <p:spPr>
          <a:xfrm>
            <a:off x="1432736" y="6669558"/>
            <a:ext cx="2256847" cy="3387388"/>
          </a:xfrm>
          <a:custGeom>
            <a:avLst/>
            <a:gdLst/>
            <a:ahLst/>
            <a:cxnLst/>
            <a:rect l="l" t="t" r="r" b="b"/>
            <a:pathLst>
              <a:path w="2256847" h="3387388">
                <a:moveTo>
                  <a:pt x="0" y="0"/>
                </a:moveTo>
                <a:lnTo>
                  <a:pt x="2256847" y="0"/>
                </a:lnTo>
                <a:lnTo>
                  <a:pt x="2256847" y="3387388"/>
                </a:lnTo>
                <a:lnTo>
                  <a:pt x="0" y="3387388"/>
                </a:lnTo>
                <a:lnTo>
                  <a:pt x="0" y="0"/>
                </a:lnTo>
                <a:close/>
              </a:path>
            </a:pathLst>
          </a:custGeom>
          <a:blipFill>
            <a:blip r:embed="rId9"/>
            <a:stretch>
              <a:fillRect/>
            </a:stretch>
          </a:blipFill>
        </p:spPr>
        <p:txBody>
          <a:bodyPr/>
          <a:lstStyle/>
          <a:p>
            <a:endParaRPr lang="en-US"/>
          </a:p>
        </p:txBody>
      </p:sp>
      <p:sp>
        <p:nvSpPr>
          <p:cNvPr id="13" name="Freeform 13" descr="The Ghosts of Rancho Espanto book cover"/>
          <p:cNvSpPr/>
          <p:nvPr/>
        </p:nvSpPr>
        <p:spPr>
          <a:xfrm>
            <a:off x="3984858" y="6669558"/>
            <a:ext cx="2280233" cy="3387388"/>
          </a:xfrm>
          <a:custGeom>
            <a:avLst/>
            <a:gdLst/>
            <a:ahLst/>
            <a:cxnLst/>
            <a:rect l="l" t="t" r="r" b="b"/>
            <a:pathLst>
              <a:path w="2280233" h="3387388">
                <a:moveTo>
                  <a:pt x="0" y="0"/>
                </a:moveTo>
                <a:lnTo>
                  <a:pt x="2280233" y="0"/>
                </a:lnTo>
                <a:lnTo>
                  <a:pt x="2280233" y="3387388"/>
                </a:lnTo>
                <a:lnTo>
                  <a:pt x="0" y="3387388"/>
                </a:lnTo>
                <a:lnTo>
                  <a:pt x="0" y="0"/>
                </a:lnTo>
                <a:close/>
              </a:path>
            </a:pathLst>
          </a:custGeom>
          <a:blipFill>
            <a:blip r:embed="rId10"/>
            <a:stretch>
              <a:fillRect t="-4028"/>
            </a:stretch>
          </a:blipFill>
        </p:spPr>
        <p:txBody>
          <a:bodyPr/>
          <a:lstStyle/>
          <a:p>
            <a:endParaRPr lang="en-US"/>
          </a:p>
        </p:txBody>
      </p:sp>
      <p:sp>
        <p:nvSpPr>
          <p:cNvPr id="11" name="Freeform 11" descr="The Skeleton Flute book cover"/>
          <p:cNvSpPr/>
          <p:nvPr/>
        </p:nvSpPr>
        <p:spPr>
          <a:xfrm>
            <a:off x="6531791" y="6638985"/>
            <a:ext cx="2265840" cy="3417961"/>
          </a:xfrm>
          <a:custGeom>
            <a:avLst/>
            <a:gdLst/>
            <a:ahLst/>
            <a:cxnLst/>
            <a:rect l="l" t="t" r="r" b="b"/>
            <a:pathLst>
              <a:path w="2265840" h="3417961">
                <a:moveTo>
                  <a:pt x="0" y="0"/>
                </a:moveTo>
                <a:lnTo>
                  <a:pt x="2265839" y="0"/>
                </a:lnTo>
                <a:lnTo>
                  <a:pt x="2265839" y="3417961"/>
                </a:lnTo>
                <a:lnTo>
                  <a:pt x="0" y="3417961"/>
                </a:lnTo>
                <a:lnTo>
                  <a:pt x="0" y="0"/>
                </a:lnTo>
                <a:close/>
              </a:path>
            </a:pathLst>
          </a:custGeom>
          <a:blipFill>
            <a:blip r:embed="rId11"/>
            <a:stretch>
              <a:fillRect/>
            </a:stretch>
          </a:blipFill>
        </p:spPr>
        <p:txBody>
          <a:bodyPr/>
          <a:lstStyle/>
          <a:p>
            <a:endParaRPr lang="en-US"/>
          </a:p>
        </p:txBody>
      </p:sp>
      <p:sp>
        <p:nvSpPr>
          <p:cNvPr id="10" name="Freeform 10" descr="The Misadventures in Ghost Hunting by Melissa Vue book cover"/>
          <p:cNvSpPr/>
          <p:nvPr/>
        </p:nvSpPr>
        <p:spPr>
          <a:xfrm>
            <a:off x="9067627" y="6638985"/>
            <a:ext cx="2217047" cy="3325571"/>
          </a:xfrm>
          <a:custGeom>
            <a:avLst/>
            <a:gdLst/>
            <a:ahLst/>
            <a:cxnLst/>
            <a:rect l="l" t="t" r="r" b="b"/>
            <a:pathLst>
              <a:path w="2217047" h="3325571">
                <a:moveTo>
                  <a:pt x="0" y="0"/>
                </a:moveTo>
                <a:lnTo>
                  <a:pt x="2217047" y="0"/>
                </a:lnTo>
                <a:lnTo>
                  <a:pt x="2217047" y="3325571"/>
                </a:lnTo>
                <a:lnTo>
                  <a:pt x="0" y="3325571"/>
                </a:lnTo>
                <a:lnTo>
                  <a:pt x="0" y="0"/>
                </a:lnTo>
                <a:close/>
              </a:path>
            </a:pathLst>
          </a:custGeom>
          <a:blipFill>
            <a:blip r:embed="rId12"/>
            <a:stretch>
              <a:fillRect/>
            </a:stretch>
          </a:blipFill>
        </p:spPr>
        <p:txBody>
          <a:bodyPr/>
          <a:lstStyle/>
          <a:p>
            <a:endParaRPr lang="en-US"/>
          </a:p>
        </p:txBody>
      </p:sp>
      <p:sp>
        <p:nvSpPr>
          <p:cNvPr id="12" name="Freeform 12" descr="Give me Something Good to Eat book cover"/>
          <p:cNvSpPr/>
          <p:nvPr/>
        </p:nvSpPr>
        <p:spPr>
          <a:xfrm>
            <a:off x="11582229" y="6638985"/>
            <a:ext cx="2216879" cy="3347636"/>
          </a:xfrm>
          <a:custGeom>
            <a:avLst/>
            <a:gdLst/>
            <a:ahLst/>
            <a:cxnLst/>
            <a:rect l="l" t="t" r="r" b="b"/>
            <a:pathLst>
              <a:path w="2216879" h="3347636">
                <a:moveTo>
                  <a:pt x="0" y="0"/>
                </a:moveTo>
                <a:lnTo>
                  <a:pt x="2216879" y="0"/>
                </a:lnTo>
                <a:lnTo>
                  <a:pt x="2216879" y="3347636"/>
                </a:lnTo>
                <a:lnTo>
                  <a:pt x="0" y="3347636"/>
                </a:lnTo>
                <a:lnTo>
                  <a:pt x="0" y="0"/>
                </a:lnTo>
                <a:close/>
              </a:path>
            </a:pathLst>
          </a:custGeom>
          <a:blipFill>
            <a:blip r:embed="rId13"/>
            <a:stretch>
              <a:fillRect/>
            </a:stretch>
          </a:blipFill>
        </p:spPr>
        <p:txBody>
          <a:bodyPr/>
          <a:lstStyle/>
          <a:p>
            <a:endParaRPr lang="en-US"/>
          </a:p>
        </p:txBody>
      </p:sp>
      <p:sp>
        <p:nvSpPr>
          <p:cNvPr id="9" name="Freeform 9" descr="It Came from the Trees by Ally Russell Book Cover"/>
          <p:cNvSpPr/>
          <p:nvPr/>
        </p:nvSpPr>
        <p:spPr>
          <a:xfrm>
            <a:off x="14096295" y="6638985"/>
            <a:ext cx="2236349" cy="3381089"/>
          </a:xfrm>
          <a:custGeom>
            <a:avLst/>
            <a:gdLst/>
            <a:ahLst/>
            <a:cxnLst/>
            <a:rect l="l" t="t" r="r" b="b"/>
            <a:pathLst>
              <a:path w="2236349" h="3381089">
                <a:moveTo>
                  <a:pt x="0" y="0"/>
                </a:moveTo>
                <a:lnTo>
                  <a:pt x="2236349" y="0"/>
                </a:lnTo>
                <a:lnTo>
                  <a:pt x="2236349" y="3381089"/>
                </a:lnTo>
                <a:lnTo>
                  <a:pt x="0" y="3381089"/>
                </a:lnTo>
                <a:lnTo>
                  <a:pt x="0" y="0"/>
                </a:lnTo>
                <a:close/>
              </a:path>
            </a:pathLst>
          </a:custGeom>
          <a:blipFill>
            <a:blip r:embed="rId14"/>
            <a:stretch>
              <a:fillRect/>
            </a:stretch>
          </a:blipFill>
        </p:spPr>
        <p:txBody>
          <a:bodyPr/>
          <a:lstStyle/>
          <a:p>
            <a:endParaRPr lang="en-US"/>
          </a:p>
        </p:txBody>
      </p:sp>
      <p:grpSp>
        <p:nvGrpSpPr>
          <p:cNvPr id="18" name="Group 18">
            <a:extLst>
              <a:ext uri="{C183D7F6-B498-43B3-948B-1728B52AA6E4}">
                <adec:decorative xmlns:adec="http://schemas.microsoft.com/office/drawing/2017/decorative" val="1"/>
              </a:ext>
            </a:extLst>
          </p:cNvPr>
          <p:cNvGrpSpPr/>
          <p:nvPr/>
        </p:nvGrpSpPr>
        <p:grpSpPr>
          <a:xfrm rot="-669684">
            <a:off x="1938638" y="3369098"/>
            <a:ext cx="2599524" cy="2541580"/>
            <a:chOff x="-19050" y="-71866"/>
            <a:chExt cx="3466032" cy="3388774"/>
          </a:xfrm>
        </p:grpSpPr>
        <p:sp>
          <p:nvSpPr>
            <p:cNvPr id="19" name="TextBox 19"/>
            <p:cNvSpPr txBox="1"/>
            <p:nvPr/>
          </p:nvSpPr>
          <p:spPr>
            <a:xfrm>
              <a:off x="304571" y="-71866"/>
              <a:ext cx="3142411" cy="1705511"/>
            </a:xfrm>
            <a:prstGeom prst="rect">
              <a:avLst/>
            </a:prstGeom>
          </p:spPr>
          <p:txBody>
            <a:bodyPr lIns="0" tIns="0" rIns="0" bIns="0" rtlCol="0" anchor="t">
              <a:spAutoFit/>
            </a:bodyPr>
            <a:lstStyle/>
            <a:p>
              <a:pPr algn="l">
                <a:lnSpc>
                  <a:spcPts val="11742"/>
                </a:lnSpc>
                <a:spcBef>
                  <a:spcPct val="0"/>
                </a:spcBef>
              </a:pPr>
              <a:r>
                <a:rPr lang="en-US" sz="8387" dirty="0">
                  <a:solidFill>
                    <a:srgbClr val="FFD200"/>
                  </a:solidFill>
                  <a:latin typeface="Sansterdam Condensed"/>
                  <a:ea typeface="Sansterdam Condensed"/>
                  <a:cs typeface="Sansterdam Condensed"/>
                  <a:sym typeface="Sansterdam Condensed"/>
                </a:rPr>
                <a:t>Grade</a:t>
              </a:r>
            </a:p>
          </p:txBody>
        </p:sp>
        <p:sp>
          <p:nvSpPr>
            <p:cNvPr id="20" name="TextBox 20"/>
            <p:cNvSpPr txBox="1"/>
            <p:nvPr/>
          </p:nvSpPr>
          <p:spPr>
            <a:xfrm rot="-5400000">
              <a:off x="-1442485" y="1637058"/>
              <a:ext cx="3103285" cy="256415"/>
            </a:xfrm>
            <a:prstGeom prst="rect">
              <a:avLst/>
            </a:prstGeom>
          </p:spPr>
          <p:txBody>
            <a:bodyPr lIns="0" tIns="0" rIns="0" bIns="0" rtlCol="0" anchor="t">
              <a:spAutoFit/>
            </a:bodyPr>
            <a:lstStyle/>
            <a:p>
              <a:pPr algn="r">
                <a:lnSpc>
                  <a:spcPts val="1316"/>
                </a:lnSpc>
              </a:pPr>
              <a:r>
                <a:rPr lang="en-US" sz="1196" b="1">
                  <a:solidFill>
                    <a:srgbClr val="FFFFFF"/>
                  </a:solidFill>
                  <a:latin typeface="Heading Now 91-98 Bold"/>
                  <a:ea typeface="Heading Now 91-98 Bold"/>
                  <a:cs typeface="Heading Now 91-98 Bold"/>
                  <a:sym typeface="Heading Now 91-98 Bold"/>
                </a:rPr>
                <a:t>MIDDLE</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6CA"/>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11125434-E282-4990-5A27-09FC6B75F71E}"/>
              </a:ext>
              <a:ext uri="{C183D7F6-B498-43B3-948B-1728B52AA6E4}">
                <adec:decorative xmlns:adec="http://schemas.microsoft.com/office/drawing/2017/decorative" val="0"/>
              </a:ext>
            </a:extLst>
          </p:cNvPr>
          <p:cNvSpPr>
            <a:spLocks noGrp="1"/>
          </p:cNvSpPr>
          <p:nvPr>
            <p:ph type="title" idx="4294967295"/>
          </p:nvPr>
        </p:nvSpPr>
        <p:spPr>
          <a:xfrm>
            <a:off x="1912442" y="-1364979"/>
            <a:ext cx="8229600" cy="1143000"/>
          </a:xfrm>
        </p:spPr>
        <p:txBody>
          <a:bodyPr/>
          <a:lstStyle/>
          <a:p>
            <a:r>
              <a:rPr lang="en-US" dirty="0">
                <a:solidFill>
                  <a:schemeClr val="bg2"/>
                </a:solidFill>
              </a:rPr>
              <a:t>Horror in High Demand YA</a:t>
            </a:r>
          </a:p>
        </p:txBody>
      </p:sp>
      <p:sp>
        <p:nvSpPr>
          <p:cNvPr id="7" name="TextBox 7"/>
          <p:cNvSpPr txBox="1"/>
          <p:nvPr/>
        </p:nvSpPr>
        <p:spPr>
          <a:xfrm>
            <a:off x="966633" y="1645078"/>
            <a:ext cx="16230600" cy="1088389"/>
          </a:xfrm>
          <a:prstGeom prst="rect">
            <a:avLst/>
          </a:prstGeom>
        </p:spPr>
        <p:txBody>
          <a:bodyPr lIns="0" tIns="0" rIns="0" bIns="0" rtlCol="0" anchor="t">
            <a:spAutoFit/>
          </a:bodyPr>
          <a:lstStyle/>
          <a:p>
            <a:pPr algn="ctr">
              <a:lnSpc>
                <a:spcPts val="7599"/>
              </a:lnSpc>
            </a:pPr>
            <a:r>
              <a:rPr lang="en-US" sz="7599" b="1" dirty="0">
                <a:solidFill>
                  <a:srgbClr val="343F56"/>
                </a:solidFill>
                <a:latin typeface="Hagrid Heavy"/>
                <a:ea typeface="Hagrid Heavy"/>
                <a:cs typeface="Hagrid Heavy"/>
                <a:sym typeface="Hagrid Heavy"/>
              </a:rPr>
              <a:t>HORROR IN HIGH DEMAND</a:t>
            </a:r>
          </a:p>
        </p:txBody>
      </p:sp>
      <p:sp>
        <p:nvSpPr>
          <p:cNvPr id="5" name="Freeform 5" descr="The Taking of Jake Livingston book cover"/>
          <p:cNvSpPr/>
          <p:nvPr/>
        </p:nvSpPr>
        <p:spPr>
          <a:xfrm>
            <a:off x="2966988" y="3641675"/>
            <a:ext cx="2124236" cy="3208637"/>
          </a:xfrm>
          <a:custGeom>
            <a:avLst/>
            <a:gdLst/>
            <a:ahLst/>
            <a:cxnLst/>
            <a:rect l="l" t="t" r="r" b="b"/>
            <a:pathLst>
              <a:path w="2124236" h="3208637">
                <a:moveTo>
                  <a:pt x="0" y="0"/>
                </a:moveTo>
                <a:lnTo>
                  <a:pt x="2124236" y="0"/>
                </a:lnTo>
                <a:lnTo>
                  <a:pt x="2124236" y="3208637"/>
                </a:lnTo>
                <a:lnTo>
                  <a:pt x="0" y="3208637"/>
                </a:lnTo>
                <a:lnTo>
                  <a:pt x="0" y="0"/>
                </a:lnTo>
                <a:close/>
              </a:path>
            </a:pathLst>
          </a:custGeom>
          <a:blipFill>
            <a:blip r:embed="rId2"/>
            <a:stretch>
              <a:fillRect/>
            </a:stretch>
          </a:blipFill>
        </p:spPr>
        <p:txBody>
          <a:bodyPr/>
          <a:lstStyle/>
          <a:p>
            <a:endParaRPr lang="en-US"/>
          </a:p>
        </p:txBody>
      </p:sp>
      <p:sp>
        <p:nvSpPr>
          <p:cNvPr id="6" name="Freeform 6" descr="We Mostly Come out at Night book cover"/>
          <p:cNvSpPr/>
          <p:nvPr/>
        </p:nvSpPr>
        <p:spPr>
          <a:xfrm>
            <a:off x="5453328" y="3641675"/>
            <a:ext cx="2145598" cy="3236196"/>
          </a:xfrm>
          <a:custGeom>
            <a:avLst/>
            <a:gdLst/>
            <a:ahLst/>
            <a:cxnLst/>
            <a:rect l="l" t="t" r="r" b="b"/>
            <a:pathLst>
              <a:path w="2145598" h="3236196">
                <a:moveTo>
                  <a:pt x="0" y="0"/>
                </a:moveTo>
                <a:lnTo>
                  <a:pt x="2145598" y="0"/>
                </a:lnTo>
                <a:lnTo>
                  <a:pt x="2145598" y="3236197"/>
                </a:lnTo>
                <a:lnTo>
                  <a:pt x="0" y="3236197"/>
                </a:lnTo>
                <a:lnTo>
                  <a:pt x="0" y="0"/>
                </a:lnTo>
                <a:close/>
              </a:path>
            </a:pathLst>
          </a:custGeom>
          <a:blipFill>
            <a:blip r:embed="rId3"/>
            <a:stretch>
              <a:fillRect/>
            </a:stretch>
          </a:blipFill>
        </p:spPr>
        <p:txBody>
          <a:bodyPr/>
          <a:lstStyle/>
          <a:p>
            <a:endParaRPr lang="en-US"/>
          </a:p>
        </p:txBody>
      </p:sp>
      <p:sp>
        <p:nvSpPr>
          <p:cNvPr id="9" name="Freeform 9" descr="Where He Can't Find You book cover"/>
          <p:cNvSpPr/>
          <p:nvPr/>
        </p:nvSpPr>
        <p:spPr>
          <a:xfrm>
            <a:off x="7963599" y="3647323"/>
            <a:ext cx="2178444" cy="3269709"/>
          </a:xfrm>
          <a:custGeom>
            <a:avLst/>
            <a:gdLst/>
            <a:ahLst/>
            <a:cxnLst/>
            <a:rect l="l" t="t" r="r" b="b"/>
            <a:pathLst>
              <a:path w="2178444" h="3269709">
                <a:moveTo>
                  <a:pt x="0" y="0"/>
                </a:moveTo>
                <a:lnTo>
                  <a:pt x="2178444" y="0"/>
                </a:lnTo>
                <a:lnTo>
                  <a:pt x="2178444" y="3269709"/>
                </a:lnTo>
                <a:lnTo>
                  <a:pt x="0" y="3269709"/>
                </a:lnTo>
                <a:lnTo>
                  <a:pt x="0" y="0"/>
                </a:lnTo>
                <a:close/>
              </a:path>
            </a:pathLst>
          </a:custGeom>
          <a:blipFill>
            <a:blip r:embed="rId4"/>
            <a:stretch>
              <a:fillRect/>
            </a:stretch>
          </a:blipFill>
        </p:spPr>
        <p:txBody>
          <a:bodyPr/>
          <a:lstStyle/>
          <a:p>
            <a:endParaRPr lang="en-US"/>
          </a:p>
        </p:txBody>
      </p:sp>
      <p:sp>
        <p:nvSpPr>
          <p:cNvPr id="10" name="Freeform 10" descr="Scare Me book cover"/>
          <p:cNvSpPr/>
          <p:nvPr/>
        </p:nvSpPr>
        <p:spPr>
          <a:xfrm>
            <a:off x="10506715" y="3647323"/>
            <a:ext cx="2131850" cy="3269709"/>
          </a:xfrm>
          <a:custGeom>
            <a:avLst/>
            <a:gdLst/>
            <a:ahLst/>
            <a:cxnLst/>
            <a:rect l="l" t="t" r="r" b="b"/>
            <a:pathLst>
              <a:path w="2131850" h="3269709">
                <a:moveTo>
                  <a:pt x="0" y="0"/>
                </a:moveTo>
                <a:lnTo>
                  <a:pt x="2131851" y="0"/>
                </a:lnTo>
                <a:lnTo>
                  <a:pt x="2131851" y="3269709"/>
                </a:lnTo>
                <a:lnTo>
                  <a:pt x="0" y="3269709"/>
                </a:lnTo>
                <a:lnTo>
                  <a:pt x="0" y="0"/>
                </a:lnTo>
                <a:close/>
              </a:path>
            </a:pathLst>
          </a:custGeom>
          <a:blipFill>
            <a:blip r:embed="rId5"/>
            <a:stretch>
              <a:fillRect/>
            </a:stretch>
          </a:blipFill>
        </p:spPr>
        <p:txBody>
          <a:bodyPr/>
          <a:lstStyle/>
          <a:p>
            <a:endParaRPr lang="en-US"/>
          </a:p>
        </p:txBody>
      </p:sp>
      <p:sp>
        <p:nvSpPr>
          <p:cNvPr id="11" name="Freeform 11" descr="The Forest Demands its Due book cover"/>
          <p:cNvSpPr/>
          <p:nvPr/>
        </p:nvSpPr>
        <p:spPr>
          <a:xfrm>
            <a:off x="13003238" y="3641675"/>
            <a:ext cx="2165830" cy="3275357"/>
          </a:xfrm>
          <a:custGeom>
            <a:avLst/>
            <a:gdLst/>
            <a:ahLst/>
            <a:cxnLst/>
            <a:rect l="l" t="t" r="r" b="b"/>
            <a:pathLst>
              <a:path w="2165830" h="3275357">
                <a:moveTo>
                  <a:pt x="0" y="0"/>
                </a:moveTo>
                <a:lnTo>
                  <a:pt x="2165830" y="0"/>
                </a:lnTo>
                <a:lnTo>
                  <a:pt x="2165830" y="3275357"/>
                </a:lnTo>
                <a:lnTo>
                  <a:pt x="0" y="3275357"/>
                </a:lnTo>
                <a:lnTo>
                  <a:pt x="0" y="0"/>
                </a:lnTo>
                <a:close/>
              </a:path>
            </a:pathLst>
          </a:custGeom>
          <a:blipFill>
            <a:blip r:embed="rId6"/>
            <a:stretch>
              <a:fillRect/>
            </a:stretch>
          </a:blipFill>
        </p:spPr>
        <p:txBody>
          <a:bodyPr/>
          <a:lstStyle/>
          <a:p>
            <a:r>
              <a:rPr lang="en-US" dirty="0"/>
              <a:t>Forest Demands its Due book cover</a:t>
            </a:r>
          </a:p>
        </p:txBody>
      </p:sp>
      <p:sp>
        <p:nvSpPr>
          <p:cNvPr id="12" name="Freeform 12" descr="Hell Followed With Us book cover"/>
          <p:cNvSpPr/>
          <p:nvPr/>
        </p:nvSpPr>
        <p:spPr>
          <a:xfrm>
            <a:off x="2966988" y="6993966"/>
            <a:ext cx="2124236" cy="3178479"/>
          </a:xfrm>
          <a:custGeom>
            <a:avLst/>
            <a:gdLst/>
            <a:ahLst/>
            <a:cxnLst/>
            <a:rect l="l" t="t" r="r" b="b"/>
            <a:pathLst>
              <a:path w="2124236" h="3178479">
                <a:moveTo>
                  <a:pt x="0" y="0"/>
                </a:moveTo>
                <a:lnTo>
                  <a:pt x="2124236" y="0"/>
                </a:lnTo>
                <a:lnTo>
                  <a:pt x="2124236" y="3178479"/>
                </a:lnTo>
                <a:lnTo>
                  <a:pt x="0" y="3178479"/>
                </a:lnTo>
                <a:lnTo>
                  <a:pt x="0" y="0"/>
                </a:lnTo>
                <a:close/>
              </a:path>
            </a:pathLst>
          </a:custGeom>
          <a:blipFill>
            <a:blip r:embed="rId7"/>
            <a:stretch>
              <a:fillRect t="-1016" b="-1016"/>
            </a:stretch>
          </a:blipFill>
        </p:spPr>
        <p:txBody>
          <a:bodyPr/>
          <a:lstStyle/>
          <a:p>
            <a:endParaRPr lang="en-US"/>
          </a:p>
        </p:txBody>
      </p:sp>
      <p:sp>
        <p:nvSpPr>
          <p:cNvPr id="13" name="Freeform 13" descr="The Very Unfortunate Wish of Melony Yoshimura book cover"/>
          <p:cNvSpPr/>
          <p:nvPr/>
        </p:nvSpPr>
        <p:spPr>
          <a:xfrm>
            <a:off x="5453328" y="7081693"/>
            <a:ext cx="2145598" cy="3090752"/>
          </a:xfrm>
          <a:custGeom>
            <a:avLst/>
            <a:gdLst/>
            <a:ahLst/>
            <a:cxnLst/>
            <a:rect l="l" t="t" r="r" b="b"/>
            <a:pathLst>
              <a:path w="2145598" h="3090752">
                <a:moveTo>
                  <a:pt x="0" y="0"/>
                </a:moveTo>
                <a:lnTo>
                  <a:pt x="2145598" y="0"/>
                </a:lnTo>
                <a:lnTo>
                  <a:pt x="2145598" y="3090752"/>
                </a:lnTo>
                <a:lnTo>
                  <a:pt x="0" y="3090752"/>
                </a:lnTo>
                <a:lnTo>
                  <a:pt x="0" y="0"/>
                </a:lnTo>
                <a:close/>
              </a:path>
            </a:pathLst>
          </a:custGeom>
          <a:blipFill>
            <a:blip r:embed="rId8"/>
            <a:stretch>
              <a:fillRect t="-2392" b="-2392"/>
            </a:stretch>
          </a:blipFill>
        </p:spPr>
        <p:txBody>
          <a:bodyPr/>
          <a:lstStyle/>
          <a:p>
            <a:endParaRPr lang="en-US"/>
          </a:p>
        </p:txBody>
      </p:sp>
      <p:sp>
        <p:nvSpPr>
          <p:cNvPr id="14" name="Freeform 14" descr="Through the Woods book cover"/>
          <p:cNvSpPr/>
          <p:nvPr/>
        </p:nvSpPr>
        <p:spPr>
          <a:xfrm>
            <a:off x="7960876" y="7081693"/>
            <a:ext cx="2181166" cy="3090752"/>
          </a:xfrm>
          <a:custGeom>
            <a:avLst/>
            <a:gdLst/>
            <a:ahLst/>
            <a:cxnLst/>
            <a:rect l="l" t="t" r="r" b="b"/>
            <a:pathLst>
              <a:path w="2181166" h="3090752">
                <a:moveTo>
                  <a:pt x="0" y="0"/>
                </a:moveTo>
                <a:lnTo>
                  <a:pt x="2181167" y="0"/>
                </a:lnTo>
                <a:lnTo>
                  <a:pt x="2181167" y="3090752"/>
                </a:lnTo>
                <a:lnTo>
                  <a:pt x="0" y="3090752"/>
                </a:lnTo>
                <a:lnTo>
                  <a:pt x="0" y="0"/>
                </a:lnTo>
                <a:close/>
              </a:path>
            </a:pathLst>
          </a:custGeom>
          <a:blipFill>
            <a:blip r:embed="rId9"/>
            <a:stretch>
              <a:fillRect l="-4818" r="-4818"/>
            </a:stretch>
          </a:blipFill>
        </p:spPr>
        <p:txBody>
          <a:bodyPr/>
          <a:lstStyle/>
          <a:p>
            <a:endParaRPr lang="en-US"/>
          </a:p>
        </p:txBody>
      </p:sp>
      <p:sp>
        <p:nvSpPr>
          <p:cNvPr id="15" name="Freeform 15" descr="Not Dead Enough book cover"/>
          <p:cNvSpPr/>
          <p:nvPr/>
        </p:nvSpPr>
        <p:spPr>
          <a:xfrm>
            <a:off x="10503993" y="7081693"/>
            <a:ext cx="2134573" cy="3058156"/>
          </a:xfrm>
          <a:custGeom>
            <a:avLst/>
            <a:gdLst/>
            <a:ahLst/>
            <a:cxnLst/>
            <a:rect l="l" t="t" r="r" b="b"/>
            <a:pathLst>
              <a:path w="2134573" h="3058156">
                <a:moveTo>
                  <a:pt x="0" y="0"/>
                </a:moveTo>
                <a:lnTo>
                  <a:pt x="2134573" y="0"/>
                </a:lnTo>
                <a:lnTo>
                  <a:pt x="2134573" y="3058156"/>
                </a:lnTo>
                <a:lnTo>
                  <a:pt x="0" y="3058156"/>
                </a:lnTo>
                <a:lnTo>
                  <a:pt x="0" y="0"/>
                </a:lnTo>
                <a:close/>
              </a:path>
            </a:pathLst>
          </a:custGeom>
          <a:blipFill>
            <a:blip r:embed="rId10"/>
            <a:stretch>
              <a:fillRect t="-2718" b="-2718"/>
            </a:stretch>
          </a:blipFill>
        </p:spPr>
        <p:txBody>
          <a:bodyPr/>
          <a:lstStyle/>
          <a:p>
            <a:endParaRPr lang="en-US"/>
          </a:p>
        </p:txBody>
      </p:sp>
      <p:sp>
        <p:nvSpPr>
          <p:cNvPr id="16" name="Freeform 16" descr="I WIll Follow book cover"/>
          <p:cNvSpPr/>
          <p:nvPr/>
        </p:nvSpPr>
        <p:spPr>
          <a:xfrm>
            <a:off x="13003238" y="7081693"/>
            <a:ext cx="2165830" cy="3058156"/>
          </a:xfrm>
          <a:custGeom>
            <a:avLst/>
            <a:gdLst/>
            <a:ahLst/>
            <a:cxnLst/>
            <a:rect l="l" t="t" r="r" b="b"/>
            <a:pathLst>
              <a:path w="2165830" h="3058156">
                <a:moveTo>
                  <a:pt x="0" y="0"/>
                </a:moveTo>
                <a:lnTo>
                  <a:pt x="2165830" y="0"/>
                </a:lnTo>
                <a:lnTo>
                  <a:pt x="2165830" y="3058156"/>
                </a:lnTo>
                <a:lnTo>
                  <a:pt x="0" y="3058156"/>
                </a:lnTo>
                <a:lnTo>
                  <a:pt x="0" y="0"/>
                </a:lnTo>
                <a:close/>
              </a:path>
            </a:pathLst>
          </a:custGeom>
          <a:blipFill>
            <a:blip r:embed="rId11"/>
            <a:stretch>
              <a:fillRect t="-3974" b="-3974"/>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a:off x="665236" y="2853258"/>
            <a:ext cx="3007822" cy="3018800"/>
          </a:xfrm>
          <a:custGeom>
            <a:avLst/>
            <a:gdLst/>
            <a:ahLst/>
            <a:cxnLst/>
            <a:rect l="l" t="t" r="r" b="b"/>
            <a:pathLst>
              <a:path w="3007822" h="3018800">
                <a:moveTo>
                  <a:pt x="0" y="0"/>
                </a:moveTo>
                <a:lnTo>
                  <a:pt x="3007822" y="0"/>
                </a:lnTo>
                <a:lnTo>
                  <a:pt x="3007822" y="3018799"/>
                </a:lnTo>
                <a:lnTo>
                  <a:pt x="0" y="3018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8" name="TextBox 18">
            <a:extLst>
              <a:ext uri="{C183D7F6-B498-43B3-948B-1728B52AA6E4}">
                <adec:decorative xmlns:adec="http://schemas.microsoft.com/office/drawing/2017/decorative" val="1"/>
              </a:ext>
            </a:extLst>
          </p:cNvPr>
          <p:cNvSpPr txBox="1"/>
          <p:nvPr/>
        </p:nvSpPr>
        <p:spPr>
          <a:xfrm rot="-643159">
            <a:off x="914470" y="3649799"/>
            <a:ext cx="2327463" cy="330157"/>
          </a:xfrm>
          <a:prstGeom prst="rect">
            <a:avLst/>
          </a:prstGeom>
        </p:spPr>
        <p:txBody>
          <a:bodyPr lIns="0" tIns="0" rIns="0" bIns="0" rtlCol="0" anchor="t">
            <a:spAutoFit/>
          </a:bodyPr>
          <a:lstStyle/>
          <a:p>
            <a:pPr algn="ctr">
              <a:lnSpc>
                <a:spcPts val="2196"/>
              </a:lnSpc>
            </a:pPr>
            <a:r>
              <a:rPr lang="en-US" sz="1996" b="1" dirty="0">
                <a:solidFill>
                  <a:srgbClr val="FFFFFF"/>
                </a:solidFill>
                <a:latin typeface="Heading Now 91-98 Bold"/>
                <a:ea typeface="Heading Now 91-98 Bold"/>
                <a:cs typeface="Heading Now 91-98 Bold"/>
                <a:sym typeface="Heading Now 91-98 Bold"/>
              </a:rPr>
              <a:t>YOUNG</a:t>
            </a:r>
          </a:p>
        </p:txBody>
      </p:sp>
      <p:sp>
        <p:nvSpPr>
          <p:cNvPr id="17" name="TextBox 17">
            <a:extLst>
              <a:ext uri="{C183D7F6-B498-43B3-948B-1728B52AA6E4}">
                <adec:decorative xmlns:adec="http://schemas.microsoft.com/office/drawing/2017/decorative" val="1"/>
              </a:ext>
            </a:extLst>
          </p:cNvPr>
          <p:cNvSpPr txBox="1">
            <a:spLocks/>
          </p:cNvSpPr>
          <p:nvPr/>
        </p:nvSpPr>
        <p:spPr>
          <a:xfrm rot="-669684">
            <a:off x="1148964" y="4096288"/>
            <a:ext cx="2356809" cy="1958666"/>
          </a:xfrm>
          <a:prstGeom prst="rect">
            <a:avLst/>
          </a:prstGeom>
        </p:spPr>
        <p:txBody>
          <a:bodyPr lIns="0" tIns="0" rIns="0" bIns="0" rtlCol="0" anchor="t">
            <a:spAutoFit/>
          </a:bodyPr>
          <a:lstStyle/>
          <a:p>
            <a:pPr marL="0" marR="0" lvl="0" indent="0" algn="ctr" defTabSz="914400" rtl="0" eaLnBrk="1" fontAlgn="auto" latinLnBrk="0" hangingPunct="1">
              <a:lnSpc>
                <a:spcPts val="11742"/>
              </a:lnSpc>
              <a:spcBef>
                <a:spcPct val="0"/>
              </a:spcBef>
              <a:spcAft>
                <a:spcPts val="0"/>
              </a:spcAft>
              <a:buClrTx/>
              <a:buSzTx/>
              <a:buFontTx/>
              <a:buNone/>
              <a:tabLst/>
              <a:defRPr/>
            </a:pPr>
            <a:r>
              <a:rPr kumimoji="0" lang="en-US" sz="8387" b="0" i="0" u="none" strike="noStrike" kern="1200" cap="none" spc="0" normalizeH="0" baseline="0" noProof="0" dirty="0">
                <a:ln>
                  <a:noFill/>
                </a:ln>
                <a:solidFill>
                  <a:srgbClr val="FFD200"/>
                </a:solidFill>
                <a:effectLst/>
                <a:uLnTx/>
                <a:uFillTx/>
                <a:latin typeface="Sansterdam Condensed"/>
                <a:ea typeface="Sansterdam Condensed"/>
                <a:cs typeface="Sansterdam Condensed"/>
                <a:sym typeface="Sansterdam Condensed"/>
              </a:rPr>
              <a:t>Adult</a:t>
            </a:r>
          </a:p>
        </p:txBody>
      </p:sp>
      <p:grpSp>
        <p:nvGrpSpPr>
          <p:cNvPr id="2" name="Group 2">
            <a:extLst>
              <a:ext uri="{C183D7F6-B498-43B3-948B-1728B52AA6E4}">
                <adec:decorative xmlns:adec="http://schemas.microsoft.com/office/drawing/2017/decorative" val="1"/>
              </a:ext>
            </a:extLst>
          </p:cNvPr>
          <p:cNvGrpSpPr/>
          <p:nvPr/>
        </p:nvGrpSpPr>
        <p:grpSpPr>
          <a:xfrm>
            <a:off x="904072" y="870902"/>
            <a:ext cx="16355723" cy="353694"/>
            <a:chOff x="0" y="0"/>
            <a:chExt cx="21807631" cy="471593"/>
          </a:xfrm>
        </p:grpSpPr>
        <p:sp>
          <p:nvSpPr>
            <p:cNvPr id="3" name="AutoShape 3"/>
            <p:cNvSpPr/>
            <p:nvPr/>
          </p:nvSpPr>
          <p:spPr>
            <a:xfrm>
              <a:off x="6940654" y="235796"/>
              <a:ext cx="14866757" cy="128808"/>
            </a:xfrm>
            <a:prstGeom prst="line">
              <a:avLst/>
            </a:prstGeom>
            <a:ln w="50800" cap="flat">
              <a:solidFill>
                <a:srgbClr val="343F56"/>
              </a:solidFill>
              <a:prstDash val="solid"/>
              <a:headEnd type="none" w="sm" len="sm"/>
              <a:tailEnd type="none" w="sm" len="sm"/>
            </a:ln>
          </p:spPr>
          <p:txBody>
            <a:bodyPr/>
            <a:lstStyle/>
            <a:p>
              <a:endParaRPr lang="en-US"/>
            </a:p>
          </p:txBody>
        </p:sp>
        <p:sp>
          <p:nvSpPr>
            <p:cNvPr id="4" name="TextBox 4"/>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343F56"/>
                  </a:solidFill>
                  <a:latin typeface="Hagrid Ultra-Bold"/>
                  <a:ea typeface="Hagrid Ultra-Bold"/>
                  <a:cs typeface="Hagrid Ultra-Bold"/>
                  <a:sym typeface="Hagrid Ultra-Bold"/>
                </a:rPr>
                <a:t>THE IMPORTANCE OF MONSTERS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6C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04072" y="870902"/>
            <a:ext cx="16355723" cy="353694"/>
            <a:chOff x="0" y="0"/>
            <a:chExt cx="21807631" cy="471593"/>
          </a:xfrm>
        </p:grpSpPr>
        <p:sp>
          <p:nvSpPr>
            <p:cNvPr id="3" name="AutoShape 3"/>
            <p:cNvSpPr/>
            <p:nvPr/>
          </p:nvSpPr>
          <p:spPr>
            <a:xfrm>
              <a:off x="6940654" y="235796"/>
              <a:ext cx="14866757" cy="128808"/>
            </a:xfrm>
            <a:prstGeom prst="line">
              <a:avLst/>
            </a:prstGeom>
            <a:ln w="50800" cap="flat">
              <a:solidFill>
                <a:srgbClr val="343F56"/>
              </a:solidFill>
              <a:prstDash val="solid"/>
              <a:headEnd type="none" w="sm" len="sm"/>
              <a:tailEnd type="none" w="sm" len="sm"/>
            </a:ln>
          </p:spPr>
          <p:txBody>
            <a:bodyPr/>
            <a:lstStyle/>
            <a:p>
              <a:endParaRPr lang="en-US"/>
            </a:p>
          </p:txBody>
        </p:sp>
        <p:sp>
          <p:nvSpPr>
            <p:cNvPr id="4" name="TextBox 4"/>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343F56"/>
                  </a:solidFill>
                  <a:latin typeface="Hagrid Ultra-Bold"/>
                  <a:ea typeface="Hagrid Ultra-Bold"/>
                  <a:cs typeface="Hagrid Ultra-Bold"/>
                  <a:sym typeface="Hagrid Ultra-Bold"/>
                </a:rPr>
                <a:t>THE IMPORTANCE OF MONSTERS</a:t>
              </a:r>
            </a:p>
          </p:txBody>
        </p:sp>
      </p:grpSp>
      <p:sp>
        <p:nvSpPr>
          <p:cNvPr id="8" name="TextBox 8"/>
          <p:cNvSpPr txBox="1">
            <a:spLocks noGrp="1"/>
          </p:cNvSpPr>
          <p:nvPr>
            <p:ph type="title" idx="4294967295"/>
          </p:nvPr>
        </p:nvSpPr>
        <p:spPr>
          <a:xfrm>
            <a:off x="966633" y="1994009"/>
            <a:ext cx="16230600" cy="10788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599"/>
              </a:lnSpc>
              <a:spcBef>
                <a:spcPts val="0"/>
              </a:spcBef>
              <a:spcAft>
                <a:spcPts val="0"/>
              </a:spcAft>
              <a:buClrTx/>
              <a:buSzTx/>
              <a:buFontTx/>
              <a:buNone/>
              <a:tabLst/>
              <a:defRPr/>
            </a:pPr>
            <a:r>
              <a:rPr kumimoji="0" lang="en-US" sz="7599" b="1" i="0" u="none" strike="noStrike" kern="1200" cap="none" spc="0" normalizeH="0" baseline="0" noProof="0" dirty="0">
                <a:ln>
                  <a:noFill/>
                </a:ln>
                <a:solidFill>
                  <a:srgbClr val="343F56"/>
                </a:solidFill>
                <a:effectLst/>
                <a:uLnTx/>
                <a:uFillTx/>
                <a:latin typeface="Hagrid Heavy"/>
                <a:ea typeface="Hagrid Heavy"/>
                <a:cs typeface="Hagrid Heavy"/>
                <a:sym typeface="Hagrid Heavy"/>
              </a:rPr>
              <a:t>HORROR IN HIGH DEMAND</a:t>
            </a:r>
          </a:p>
        </p:txBody>
      </p:sp>
      <p:sp>
        <p:nvSpPr>
          <p:cNvPr id="5" name="Freeform 5" descr="Book covers for the Boo Books series"/>
          <p:cNvSpPr/>
          <p:nvPr/>
        </p:nvSpPr>
        <p:spPr>
          <a:xfrm>
            <a:off x="1403459" y="5417055"/>
            <a:ext cx="4120453" cy="3331903"/>
          </a:xfrm>
          <a:custGeom>
            <a:avLst/>
            <a:gdLst/>
            <a:ahLst/>
            <a:cxnLst/>
            <a:rect l="l" t="t" r="r" b="b"/>
            <a:pathLst>
              <a:path w="4120453" h="3331903">
                <a:moveTo>
                  <a:pt x="0" y="0"/>
                </a:moveTo>
                <a:lnTo>
                  <a:pt x="4120453" y="0"/>
                </a:lnTo>
                <a:lnTo>
                  <a:pt x="4120453" y="3331903"/>
                </a:lnTo>
                <a:lnTo>
                  <a:pt x="0" y="3331903"/>
                </a:lnTo>
                <a:lnTo>
                  <a:pt x="0" y="0"/>
                </a:lnTo>
                <a:close/>
              </a:path>
            </a:pathLst>
          </a:custGeom>
          <a:blipFill>
            <a:blip r:embed="rId2"/>
            <a:stretch>
              <a:fillRect/>
            </a:stretch>
          </a:blipFill>
        </p:spPr>
        <p:txBody>
          <a:bodyPr/>
          <a:lstStyle/>
          <a:p>
            <a:endParaRPr lang="en-US"/>
          </a:p>
        </p:txBody>
      </p:sp>
      <p:sp>
        <p:nvSpPr>
          <p:cNvPr id="7" name="Freeform 7" descr="Book Covers for the Black Lagoon Adventures series"/>
          <p:cNvSpPr/>
          <p:nvPr/>
        </p:nvSpPr>
        <p:spPr>
          <a:xfrm>
            <a:off x="5948038" y="4270145"/>
            <a:ext cx="6041045" cy="5625724"/>
          </a:xfrm>
          <a:custGeom>
            <a:avLst/>
            <a:gdLst/>
            <a:ahLst/>
            <a:cxnLst/>
            <a:rect l="l" t="t" r="r" b="b"/>
            <a:pathLst>
              <a:path w="6041045" h="5625724">
                <a:moveTo>
                  <a:pt x="0" y="0"/>
                </a:moveTo>
                <a:lnTo>
                  <a:pt x="6041046" y="0"/>
                </a:lnTo>
                <a:lnTo>
                  <a:pt x="6041046" y="5625723"/>
                </a:lnTo>
                <a:lnTo>
                  <a:pt x="0" y="5625723"/>
                </a:lnTo>
                <a:lnTo>
                  <a:pt x="0" y="0"/>
                </a:lnTo>
                <a:close/>
              </a:path>
            </a:pathLst>
          </a:custGeom>
          <a:blipFill>
            <a:blip r:embed="rId3"/>
            <a:stretch>
              <a:fillRect/>
            </a:stretch>
          </a:blipFill>
        </p:spPr>
        <p:txBody>
          <a:bodyPr/>
          <a:lstStyle/>
          <a:p>
            <a:endParaRPr lang="en-US"/>
          </a:p>
        </p:txBody>
      </p:sp>
      <p:sp>
        <p:nvSpPr>
          <p:cNvPr id="6" name="Freeform 6" descr="Book covers for the You Choose series"/>
          <p:cNvSpPr/>
          <p:nvPr/>
        </p:nvSpPr>
        <p:spPr>
          <a:xfrm>
            <a:off x="12657170" y="5314150"/>
            <a:ext cx="4540064" cy="3537712"/>
          </a:xfrm>
          <a:custGeom>
            <a:avLst/>
            <a:gdLst/>
            <a:ahLst/>
            <a:cxnLst/>
            <a:rect l="l" t="t" r="r" b="b"/>
            <a:pathLst>
              <a:path w="4540064" h="3537712">
                <a:moveTo>
                  <a:pt x="0" y="0"/>
                </a:moveTo>
                <a:lnTo>
                  <a:pt x="4540063" y="0"/>
                </a:lnTo>
                <a:lnTo>
                  <a:pt x="4540063" y="3537712"/>
                </a:lnTo>
                <a:lnTo>
                  <a:pt x="0" y="3537712"/>
                </a:lnTo>
                <a:lnTo>
                  <a:pt x="0" y="0"/>
                </a:lnTo>
                <a:close/>
              </a:path>
            </a:pathLst>
          </a:custGeom>
          <a:blipFill>
            <a:blip r:embed="rId4"/>
            <a:stretch>
              <a:fillRect/>
            </a:stretch>
          </a:blipFill>
        </p:spPr>
        <p:txBody>
          <a:bodyPr/>
          <a:lstStyle/>
          <a:p>
            <a:endParaRPr lang="en-US"/>
          </a:p>
        </p:txBody>
      </p:sp>
      <p:grpSp>
        <p:nvGrpSpPr>
          <p:cNvPr id="9" name="Group 9">
            <a:extLst>
              <a:ext uri="{C183D7F6-B498-43B3-948B-1728B52AA6E4}">
                <adec:decorative xmlns:adec="http://schemas.microsoft.com/office/drawing/2017/decorative" val="1"/>
              </a:ext>
            </a:extLst>
          </p:cNvPr>
          <p:cNvGrpSpPr/>
          <p:nvPr/>
        </p:nvGrpSpPr>
        <p:grpSpPr>
          <a:xfrm>
            <a:off x="455863" y="2954995"/>
            <a:ext cx="3007822" cy="3018800"/>
            <a:chOff x="0" y="0"/>
            <a:chExt cx="4010430" cy="4025066"/>
          </a:xfrm>
        </p:grpSpPr>
        <p:sp>
          <p:nvSpPr>
            <p:cNvPr id="10" name="Freeform 10"/>
            <p:cNvSpPr/>
            <p:nvPr/>
          </p:nvSpPr>
          <p:spPr>
            <a:xfrm>
              <a:off x="0" y="0"/>
              <a:ext cx="4010430" cy="4025066"/>
            </a:xfrm>
            <a:custGeom>
              <a:avLst/>
              <a:gdLst/>
              <a:ahLst/>
              <a:cxnLst/>
              <a:rect l="l" t="t" r="r" b="b"/>
              <a:pathLst>
                <a:path w="4010430" h="4025066">
                  <a:moveTo>
                    <a:pt x="0" y="0"/>
                  </a:moveTo>
                  <a:lnTo>
                    <a:pt x="4010430" y="0"/>
                  </a:lnTo>
                  <a:lnTo>
                    <a:pt x="4010430" y="4025066"/>
                  </a:lnTo>
                  <a:lnTo>
                    <a:pt x="0" y="40250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rot="20930316">
              <a:off x="499968" y="1449821"/>
              <a:ext cx="3142413" cy="1850393"/>
            </a:xfrm>
            <a:prstGeom prst="rect">
              <a:avLst/>
            </a:prstGeom>
          </p:spPr>
          <p:txBody>
            <a:bodyPr lIns="0" tIns="0" rIns="0" bIns="0" rtlCol="0" anchor="t">
              <a:spAutoFit/>
            </a:bodyPr>
            <a:lstStyle/>
            <a:p>
              <a:pPr algn="ctr">
                <a:lnSpc>
                  <a:spcPts val="9082"/>
                </a:lnSpc>
                <a:spcBef>
                  <a:spcPct val="0"/>
                </a:spcBef>
              </a:pPr>
              <a:r>
                <a:rPr lang="en-US" sz="6487" dirty="0">
                  <a:solidFill>
                    <a:srgbClr val="FFD200"/>
                  </a:solidFill>
                  <a:latin typeface="Sansterdam Condensed"/>
                  <a:ea typeface="Sansterdam Condensed"/>
                  <a:cs typeface="Sansterdam Condensed"/>
                  <a:sym typeface="Sansterdam Condensed"/>
                </a:rPr>
                <a:t>Elementary</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43F56"/>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8700" y="656009"/>
            <a:ext cx="16355723" cy="353694"/>
            <a:chOff x="0" y="0"/>
            <a:chExt cx="21807631" cy="471593"/>
          </a:xfrm>
        </p:grpSpPr>
        <p:sp>
          <p:nvSpPr>
            <p:cNvPr id="3" name="AutoShape 3"/>
            <p:cNvSpPr/>
            <p:nvPr/>
          </p:nvSpPr>
          <p:spPr>
            <a:xfrm>
              <a:off x="6940654" y="235796"/>
              <a:ext cx="14866757" cy="128808"/>
            </a:xfrm>
            <a:prstGeom prst="line">
              <a:avLst/>
            </a:prstGeom>
            <a:ln w="50800" cap="flat">
              <a:solidFill>
                <a:srgbClr val="F5E6CA"/>
              </a:solidFill>
              <a:prstDash val="solid"/>
              <a:headEnd type="none" w="sm" len="sm"/>
              <a:tailEnd type="none" w="sm" len="sm"/>
            </a:ln>
          </p:spPr>
          <p:txBody>
            <a:bodyPr/>
            <a:lstStyle/>
            <a:p>
              <a:endParaRPr lang="en-US"/>
            </a:p>
          </p:txBody>
        </p:sp>
        <p:sp>
          <p:nvSpPr>
            <p:cNvPr id="4" name="TextBox 4"/>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F5E6CA"/>
                  </a:solidFill>
                  <a:latin typeface="Hagrid Ultra-Bold"/>
                  <a:ea typeface="Hagrid Ultra-Bold"/>
                  <a:cs typeface="Hagrid Ultra-Bold"/>
                  <a:sym typeface="Hagrid Ultra-Bold"/>
                </a:rPr>
                <a:t>THE IMPORTANCE OF MONSTERS</a:t>
              </a:r>
            </a:p>
          </p:txBody>
        </p:sp>
      </p:grpSp>
      <p:sp>
        <p:nvSpPr>
          <p:cNvPr id="20" name="Title 19">
            <a:extLst>
              <a:ext uri="{FF2B5EF4-FFF2-40B4-BE49-F238E27FC236}">
                <a16:creationId xmlns:a16="http://schemas.microsoft.com/office/drawing/2014/main" id="{7C700CC5-03AE-42A3-E51B-629455643E28}"/>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Just Released and Coming Soon</a:t>
            </a:r>
          </a:p>
        </p:txBody>
      </p:sp>
      <p:sp>
        <p:nvSpPr>
          <p:cNvPr id="12" name="TextBox 12"/>
          <p:cNvSpPr txBox="1"/>
          <p:nvPr/>
        </p:nvSpPr>
        <p:spPr>
          <a:xfrm>
            <a:off x="502862" y="1223990"/>
            <a:ext cx="17198778" cy="2645411"/>
          </a:xfrm>
          <a:prstGeom prst="rect">
            <a:avLst/>
          </a:prstGeom>
        </p:spPr>
        <p:txBody>
          <a:bodyPr lIns="0" tIns="0" rIns="0" bIns="0" rtlCol="0" anchor="t">
            <a:spAutoFit/>
          </a:bodyPr>
          <a:lstStyle/>
          <a:p>
            <a:pPr algn="ctr">
              <a:lnSpc>
                <a:spcPts val="10639"/>
              </a:lnSpc>
            </a:pPr>
            <a:r>
              <a:rPr lang="en-US" sz="7599">
                <a:solidFill>
                  <a:srgbClr val="F5E6CA"/>
                </a:solidFill>
                <a:latin typeface="Hagrid"/>
                <a:ea typeface="Hagrid"/>
                <a:cs typeface="Hagrid"/>
                <a:sym typeface="Hagrid"/>
              </a:rPr>
              <a:t>JUST RELEASED &amp; </a:t>
            </a:r>
          </a:p>
          <a:p>
            <a:pPr algn="ctr">
              <a:lnSpc>
                <a:spcPts val="10639"/>
              </a:lnSpc>
            </a:pPr>
            <a:r>
              <a:rPr lang="en-US" sz="7599">
                <a:solidFill>
                  <a:srgbClr val="F5E6CA"/>
                </a:solidFill>
                <a:latin typeface="Hagrid"/>
                <a:ea typeface="Hagrid"/>
                <a:cs typeface="Hagrid"/>
                <a:sym typeface="Hagrid"/>
              </a:rPr>
              <a:t>COMING SOON!</a:t>
            </a:r>
          </a:p>
        </p:txBody>
      </p:sp>
      <p:sp>
        <p:nvSpPr>
          <p:cNvPr id="9" name="Freeform 9" descr="The Thirteenth Child book cover"/>
          <p:cNvSpPr/>
          <p:nvPr/>
        </p:nvSpPr>
        <p:spPr>
          <a:xfrm>
            <a:off x="585490" y="4141828"/>
            <a:ext cx="2011992" cy="3045932"/>
          </a:xfrm>
          <a:custGeom>
            <a:avLst/>
            <a:gdLst/>
            <a:ahLst/>
            <a:cxnLst/>
            <a:rect l="l" t="t" r="r" b="b"/>
            <a:pathLst>
              <a:path w="2011992" h="3045932">
                <a:moveTo>
                  <a:pt x="0" y="0"/>
                </a:moveTo>
                <a:lnTo>
                  <a:pt x="2011992" y="0"/>
                </a:lnTo>
                <a:lnTo>
                  <a:pt x="2011992" y="3045932"/>
                </a:lnTo>
                <a:lnTo>
                  <a:pt x="0" y="3045932"/>
                </a:lnTo>
                <a:lnTo>
                  <a:pt x="0" y="0"/>
                </a:lnTo>
                <a:close/>
              </a:path>
            </a:pathLst>
          </a:custGeom>
          <a:blipFill>
            <a:blip r:embed="rId2"/>
            <a:stretch>
              <a:fillRect/>
            </a:stretch>
          </a:blipFill>
        </p:spPr>
        <p:txBody>
          <a:bodyPr/>
          <a:lstStyle/>
          <a:p>
            <a:endParaRPr lang="en-US"/>
          </a:p>
        </p:txBody>
      </p:sp>
      <p:sp>
        <p:nvSpPr>
          <p:cNvPr id="14" name="TextBox 14"/>
          <p:cNvSpPr txBox="1"/>
          <p:nvPr/>
        </p:nvSpPr>
        <p:spPr>
          <a:xfrm>
            <a:off x="733545" y="7262605"/>
            <a:ext cx="1555268" cy="300669"/>
          </a:xfrm>
          <a:prstGeom prst="rect">
            <a:avLst/>
          </a:prstGeom>
        </p:spPr>
        <p:txBody>
          <a:bodyPr lIns="0" tIns="0" rIns="0" bIns="0" rtlCol="0" anchor="t">
            <a:spAutoFit/>
          </a:bodyPr>
          <a:lstStyle/>
          <a:p>
            <a:pPr algn="ctr">
              <a:lnSpc>
                <a:spcPts val="2416"/>
              </a:lnSpc>
              <a:spcBef>
                <a:spcPct val="0"/>
              </a:spcBef>
            </a:pPr>
            <a:r>
              <a:rPr lang="en-US" sz="1726">
                <a:solidFill>
                  <a:srgbClr val="F5E6CA"/>
                </a:solidFill>
                <a:latin typeface="Roboto"/>
                <a:ea typeface="Roboto"/>
                <a:cs typeface="Roboto"/>
                <a:sym typeface="Roboto"/>
              </a:rPr>
              <a:t>September 24th</a:t>
            </a:r>
          </a:p>
        </p:txBody>
      </p:sp>
      <p:sp>
        <p:nvSpPr>
          <p:cNvPr id="5" name="Freeform 5" descr="Doomsday Archives book cover"/>
          <p:cNvSpPr/>
          <p:nvPr/>
        </p:nvSpPr>
        <p:spPr>
          <a:xfrm>
            <a:off x="3015998" y="4141828"/>
            <a:ext cx="2016013" cy="3045932"/>
          </a:xfrm>
          <a:custGeom>
            <a:avLst/>
            <a:gdLst/>
            <a:ahLst/>
            <a:cxnLst/>
            <a:rect l="l" t="t" r="r" b="b"/>
            <a:pathLst>
              <a:path w="2016013" h="3045932">
                <a:moveTo>
                  <a:pt x="0" y="0"/>
                </a:moveTo>
                <a:lnTo>
                  <a:pt x="2016013" y="0"/>
                </a:lnTo>
                <a:lnTo>
                  <a:pt x="2016013" y="3045932"/>
                </a:lnTo>
                <a:lnTo>
                  <a:pt x="0" y="3045932"/>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3246370" y="7262605"/>
            <a:ext cx="1555268" cy="300669"/>
          </a:xfrm>
          <a:prstGeom prst="rect">
            <a:avLst/>
          </a:prstGeom>
        </p:spPr>
        <p:txBody>
          <a:bodyPr lIns="0" tIns="0" rIns="0" bIns="0" rtlCol="0" anchor="t">
            <a:spAutoFit/>
          </a:bodyPr>
          <a:lstStyle/>
          <a:p>
            <a:pPr algn="ctr">
              <a:lnSpc>
                <a:spcPts val="2416"/>
              </a:lnSpc>
              <a:spcBef>
                <a:spcPct val="0"/>
              </a:spcBef>
            </a:pPr>
            <a:r>
              <a:rPr lang="en-US" sz="1726">
                <a:solidFill>
                  <a:srgbClr val="F5E6CA"/>
                </a:solidFill>
                <a:latin typeface="Roboto"/>
                <a:ea typeface="Roboto"/>
                <a:cs typeface="Roboto"/>
                <a:sym typeface="Roboto"/>
              </a:rPr>
              <a:t>September 24th</a:t>
            </a:r>
          </a:p>
        </p:txBody>
      </p:sp>
      <p:sp>
        <p:nvSpPr>
          <p:cNvPr id="10" name="Freeform 10" descr="Don't Let the Forest In book cover"/>
          <p:cNvSpPr/>
          <p:nvPr/>
        </p:nvSpPr>
        <p:spPr>
          <a:xfrm>
            <a:off x="5451111" y="4141828"/>
            <a:ext cx="1970075" cy="3045932"/>
          </a:xfrm>
          <a:custGeom>
            <a:avLst/>
            <a:gdLst/>
            <a:ahLst/>
            <a:cxnLst/>
            <a:rect l="l" t="t" r="r" b="b"/>
            <a:pathLst>
              <a:path w="1970075" h="3045932">
                <a:moveTo>
                  <a:pt x="0" y="0"/>
                </a:moveTo>
                <a:lnTo>
                  <a:pt x="1970075" y="0"/>
                </a:lnTo>
                <a:lnTo>
                  <a:pt x="1970075" y="3045932"/>
                </a:lnTo>
                <a:lnTo>
                  <a:pt x="0" y="3045932"/>
                </a:lnTo>
                <a:lnTo>
                  <a:pt x="0" y="0"/>
                </a:lnTo>
                <a:close/>
              </a:path>
            </a:pathLst>
          </a:custGeom>
          <a:blipFill>
            <a:blip r:embed="rId4"/>
            <a:stretch>
              <a:fillRect/>
            </a:stretch>
          </a:blipFill>
        </p:spPr>
        <p:txBody>
          <a:bodyPr/>
          <a:lstStyle/>
          <a:p>
            <a:endParaRPr lang="en-US"/>
          </a:p>
        </p:txBody>
      </p:sp>
      <p:sp>
        <p:nvSpPr>
          <p:cNvPr id="15" name="TextBox 15"/>
          <p:cNvSpPr txBox="1"/>
          <p:nvPr/>
        </p:nvSpPr>
        <p:spPr>
          <a:xfrm>
            <a:off x="5801990" y="7262605"/>
            <a:ext cx="1268317" cy="300669"/>
          </a:xfrm>
          <a:prstGeom prst="rect">
            <a:avLst/>
          </a:prstGeom>
        </p:spPr>
        <p:txBody>
          <a:bodyPr lIns="0" tIns="0" rIns="0" bIns="0" rtlCol="0" anchor="t">
            <a:spAutoFit/>
          </a:bodyPr>
          <a:lstStyle/>
          <a:p>
            <a:pPr algn="ctr">
              <a:lnSpc>
                <a:spcPts val="2416"/>
              </a:lnSpc>
              <a:spcBef>
                <a:spcPct val="0"/>
              </a:spcBef>
            </a:pPr>
            <a:r>
              <a:rPr lang="en-US" sz="1726">
                <a:solidFill>
                  <a:srgbClr val="F5E6CA"/>
                </a:solidFill>
                <a:latin typeface="Roboto"/>
                <a:ea typeface="Roboto"/>
                <a:cs typeface="Roboto"/>
                <a:sym typeface="Roboto"/>
              </a:rPr>
              <a:t>October 29th</a:t>
            </a:r>
          </a:p>
        </p:txBody>
      </p:sp>
      <p:sp>
        <p:nvSpPr>
          <p:cNvPr id="11" name="Freeform 11" descr="The Party book cover"/>
          <p:cNvSpPr/>
          <p:nvPr/>
        </p:nvSpPr>
        <p:spPr>
          <a:xfrm>
            <a:off x="7840286" y="4141828"/>
            <a:ext cx="2025964" cy="3045932"/>
          </a:xfrm>
          <a:custGeom>
            <a:avLst/>
            <a:gdLst/>
            <a:ahLst/>
            <a:cxnLst/>
            <a:rect l="l" t="t" r="r" b="b"/>
            <a:pathLst>
              <a:path w="2025964" h="3045932">
                <a:moveTo>
                  <a:pt x="0" y="0"/>
                </a:moveTo>
                <a:lnTo>
                  <a:pt x="2025964" y="0"/>
                </a:lnTo>
                <a:lnTo>
                  <a:pt x="2025964" y="3045932"/>
                </a:lnTo>
                <a:lnTo>
                  <a:pt x="0" y="3045932"/>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8167496" y="7262605"/>
            <a:ext cx="1371544" cy="300669"/>
          </a:xfrm>
          <a:prstGeom prst="rect">
            <a:avLst/>
          </a:prstGeom>
        </p:spPr>
        <p:txBody>
          <a:bodyPr lIns="0" tIns="0" rIns="0" bIns="0" rtlCol="0" anchor="t">
            <a:spAutoFit/>
          </a:bodyPr>
          <a:lstStyle/>
          <a:p>
            <a:pPr algn="ctr">
              <a:lnSpc>
                <a:spcPts val="2416"/>
              </a:lnSpc>
              <a:spcBef>
                <a:spcPct val="0"/>
              </a:spcBef>
            </a:pPr>
            <a:r>
              <a:rPr lang="en-US" sz="1726">
                <a:solidFill>
                  <a:srgbClr val="F5E6CA"/>
                </a:solidFill>
                <a:latin typeface="Roboto"/>
                <a:ea typeface="Roboto"/>
                <a:cs typeface="Roboto"/>
                <a:sym typeface="Roboto"/>
              </a:rPr>
              <a:t>December 3rd</a:t>
            </a:r>
          </a:p>
        </p:txBody>
      </p:sp>
      <p:sp>
        <p:nvSpPr>
          <p:cNvPr id="7" name="Freeform 7" descr="It's Watching book cover"/>
          <p:cNvSpPr/>
          <p:nvPr/>
        </p:nvSpPr>
        <p:spPr>
          <a:xfrm>
            <a:off x="10285350" y="4141828"/>
            <a:ext cx="2016661" cy="3045932"/>
          </a:xfrm>
          <a:custGeom>
            <a:avLst/>
            <a:gdLst/>
            <a:ahLst/>
            <a:cxnLst/>
            <a:rect l="l" t="t" r="r" b="b"/>
            <a:pathLst>
              <a:path w="2016661" h="3045932">
                <a:moveTo>
                  <a:pt x="0" y="0"/>
                </a:moveTo>
                <a:lnTo>
                  <a:pt x="2016661" y="0"/>
                </a:lnTo>
                <a:lnTo>
                  <a:pt x="2016661" y="3045932"/>
                </a:lnTo>
                <a:lnTo>
                  <a:pt x="0" y="3045932"/>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10620987" y="7262605"/>
            <a:ext cx="1345387" cy="300669"/>
          </a:xfrm>
          <a:prstGeom prst="rect">
            <a:avLst/>
          </a:prstGeom>
        </p:spPr>
        <p:txBody>
          <a:bodyPr lIns="0" tIns="0" rIns="0" bIns="0" rtlCol="0" anchor="t">
            <a:spAutoFit/>
          </a:bodyPr>
          <a:lstStyle/>
          <a:p>
            <a:pPr algn="ctr">
              <a:lnSpc>
                <a:spcPts val="2416"/>
              </a:lnSpc>
              <a:spcBef>
                <a:spcPct val="0"/>
              </a:spcBef>
            </a:pPr>
            <a:r>
              <a:rPr lang="en-US" sz="1726">
                <a:solidFill>
                  <a:srgbClr val="F5E6CA"/>
                </a:solidFill>
                <a:latin typeface="Roboto"/>
                <a:ea typeface="Roboto"/>
                <a:cs typeface="Roboto"/>
                <a:sym typeface="Roboto"/>
              </a:rPr>
              <a:t>February 24th</a:t>
            </a:r>
          </a:p>
        </p:txBody>
      </p:sp>
      <p:sp>
        <p:nvSpPr>
          <p:cNvPr id="8" name="Freeform 8" descr="What Fell from the Sky book cover"/>
          <p:cNvSpPr/>
          <p:nvPr/>
        </p:nvSpPr>
        <p:spPr>
          <a:xfrm>
            <a:off x="12795263" y="4141828"/>
            <a:ext cx="1971477" cy="3045932"/>
          </a:xfrm>
          <a:custGeom>
            <a:avLst/>
            <a:gdLst/>
            <a:ahLst/>
            <a:cxnLst/>
            <a:rect l="l" t="t" r="r" b="b"/>
            <a:pathLst>
              <a:path w="1971477" h="3045932">
                <a:moveTo>
                  <a:pt x="0" y="0"/>
                </a:moveTo>
                <a:lnTo>
                  <a:pt x="1971477" y="0"/>
                </a:lnTo>
                <a:lnTo>
                  <a:pt x="1971477" y="3045932"/>
                </a:lnTo>
                <a:lnTo>
                  <a:pt x="0" y="3045932"/>
                </a:lnTo>
                <a:lnTo>
                  <a:pt x="0" y="0"/>
                </a:lnTo>
                <a:close/>
              </a:path>
            </a:pathLst>
          </a:custGeom>
          <a:blipFill>
            <a:blip r:embed="rId7"/>
            <a:stretch>
              <a:fillRect/>
            </a:stretch>
          </a:blipFill>
        </p:spPr>
        <p:txBody>
          <a:bodyPr/>
          <a:lstStyle/>
          <a:p>
            <a:endParaRPr lang="en-US"/>
          </a:p>
        </p:txBody>
      </p:sp>
      <p:sp>
        <p:nvSpPr>
          <p:cNvPr id="18" name="TextBox 18"/>
          <p:cNvSpPr txBox="1"/>
          <p:nvPr/>
        </p:nvSpPr>
        <p:spPr>
          <a:xfrm>
            <a:off x="13108308" y="7262605"/>
            <a:ext cx="1345387" cy="300669"/>
          </a:xfrm>
          <a:prstGeom prst="rect">
            <a:avLst/>
          </a:prstGeom>
        </p:spPr>
        <p:txBody>
          <a:bodyPr lIns="0" tIns="0" rIns="0" bIns="0" rtlCol="0" anchor="t">
            <a:spAutoFit/>
          </a:bodyPr>
          <a:lstStyle/>
          <a:p>
            <a:pPr algn="ctr">
              <a:lnSpc>
                <a:spcPts val="2416"/>
              </a:lnSpc>
              <a:spcBef>
                <a:spcPct val="0"/>
              </a:spcBef>
            </a:pPr>
            <a:r>
              <a:rPr lang="en-US" sz="1726">
                <a:solidFill>
                  <a:srgbClr val="F5E6CA"/>
                </a:solidFill>
                <a:latin typeface="Roboto"/>
                <a:ea typeface="Roboto"/>
                <a:cs typeface="Roboto"/>
                <a:sym typeface="Roboto"/>
              </a:rPr>
              <a:t>February 14th</a:t>
            </a:r>
          </a:p>
        </p:txBody>
      </p:sp>
      <p:sp>
        <p:nvSpPr>
          <p:cNvPr id="6" name="Freeform 6" descr="The Wanting Monster book cover"/>
          <p:cNvSpPr/>
          <p:nvPr/>
        </p:nvSpPr>
        <p:spPr>
          <a:xfrm>
            <a:off x="15259991" y="4141828"/>
            <a:ext cx="2269035" cy="3045932"/>
          </a:xfrm>
          <a:custGeom>
            <a:avLst/>
            <a:gdLst/>
            <a:ahLst/>
            <a:cxnLst/>
            <a:rect l="l" t="t" r="r" b="b"/>
            <a:pathLst>
              <a:path w="2269035" h="3045932">
                <a:moveTo>
                  <a:pt x="0" y="0"/>
                </a:moveTo>
                <a:lnTo>
                  <a:pt x="2269035" y="0"/>
                </a:lnTo>
                <a:lnTo>
                  <a:pt x="2269035" y="3045932"/>
                </a:lnTo>
                <a:lnTo>
                  <a:pt x="0" y="3045932"/>
                </a:lnTo>
                <a:lnTo>
                  <a:pt x="0" y="0"/>
                </a:lnTo>
                <a:close/>
              </a:path>
            </a:pathLst>
          </a:custGeom>
          <a:blipFill>
            <a:blip r:embed="rId8"/>
            <a:stretch>
              <a:fillRect/>
            </a:stretch>
          </a:blipFill>
        </p:spPr>
        <p:txBody>
          <a:bodyPr/>
          <a:lstStyle/>
          <a:p>
            <a:endParaRPr lang="en-US"/>
          </a:p>
        </p:txBody>
      </p:sp>
      <p:sp>
        <p:nvSpPr>
          <p:cNvPr id="19" name="TextBox 19"/>
          <p:cNvSpPr txBox="1"/>
          <p:nvPr/>
        </p:nvSpPr>
        <p:spPr>
          <a:xfrm>
            <a:off x="15721815" y="7262605"/>
            <a:ext cx="1345387" cy="300669"/>
          </a:xfrm>
          <a:prstGeom prst="rect">
            <a:avLst/>
          </a:prstGeom>
        </p:spPr>
        <p:txBody>
          <a:bodyPr lIns="0" tIns="0" rIns="0" bIns="0" rtlCol="0" anchor="t">
            <a:spAutoFit/>
          </a:bodyPr>
          <a:lstStyle/>
          <a:p>
            <a:pPr algn="ctr">
              <a:lnSpc>
                <a:spcPts val="2416"/>
              </a:lnSpc>
              <a:spcBef>
                <a:spcPct val="0"/>
              </a:spcBef>
            </a:pPr>
            <a:r>
              <a:rPr lang="en-US" sz="1726">
                <a:solidFill>
                  <a:srgbClr val="F5E6CA"/>
                </a:solidFill>
                <a:latin typeface="Roboto"/>
                <a:ea typeface="Roboto"/>
                <a:cs typeface="Roboto"/>
                <a:sym typeface="Roboto"/>
              </a:rPr>
              <a:t>February 18th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6C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04072" y="870902"/>
            <a:ext cx="16355723" cy="353694"/>
            <a:chOff x="0" y="0"/>
            <a:chExt cx="21807631" cy="471593"/>
          </a:xfrm>
        </p:grpSpPr>
        <p:sp>
          <p:nvSpPr>
            <p:cNvPr id="3" name="AutoShape 3"/>
            <p:cNvSpPr/>
            <p:nvPr/>
          </p:nvSpPr>
          <p:spPr>
            <a:xfrm>
              <a:off x="6940654" y="235796"/>
              <a:ext cx="14866757" cy="128808"/>
            </a:xfrm>
            <a:prstGeom prst="line">
              <a:avLst/>
            </a:prstGeom>
            <a:ln w="50800" cap="flat">
              <a:solidFill>
                <a:srgbClr val="343F56"/>
              </a:solidFill>
              <a:prstDash val="solid"/>
              <a:headEnd type="none" w="sm" len="sm"/>
              <a:tailEnd type="none" w="sm" len="sm"/>
            </a:ln>
          </p:spPr>
          <p:txBody>
            <a:bodyPr/>
            <a:lstStyle/>
            <a:p>
              <a:endParaRPr lang="en-US"/>
            </a:p>
          </p:txBody>
        </p:sp>
        <p:sp>
          <p:nvSpPr>
            <p:cNvPr id="4" name="TextBox 4"/>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343F56"/>
                  </a:solidFill>
                  <a:latin typeface="Hagrid Ultra-Bold"/>
                  <a:ea typeface="Hagrid Ultra-Bold"/>
                  <a:cs typeface="Hagrid Ultra-Bold"/>
                  <a:sym typeface="Hagrid Ultra-Bold"/>
                </a:rPr>
                <a:t>THE IMPORTANCE OF MONSTERS</a:t>
              </a:r>
            </a:p>
          </p:txBody>
        </p:sp>
      </p:grpSp>
      <p:sp>
        <p:nvSpPr>
          <p:cNvPr id="5" name="Freeform 5">
            <a:extLst>
              <a:ext uri="{C183D7F6-B498-43B3-948B-1728B52AA6E4}">
                <adec:decorative xmlns:adec="http://schemas.microsoft.com/office/drawing/2017/decorative" val="1"/>
              </a:ext>
            </a:extLst>
          </p:cNvPr>
          <p:cNvSpPr/>
          <p:nvPr/>
        </p:nvSpPr>
        <p:spPr>
          <a:xfrm>
            <a:off x="561688" y="4304946"/>
            <a:ext cx="5257010" cy="3850760"/>
          </a:xfrm>
          <a:custGeom>
            <a:avLst/>
            <a:gdLst/>
            <a:ahLst/>
            <a:cxnLst/>
            <a:rect l="l" t="t" r="r" b="b"/>
            <a:pathLst>
              <a:path w="5257010" h="3850760">
                <a:moveTo>
                  <a:pt x="0" y="0"/>
                </a:moveTo>
                <a:lnTo>
                  <a:pt x="5257010" y="0"/>
                </a:lnTo>
                <a:lnTo>
                  <a:pt x="5257010" y="3850760"/>
                </a:lnTo>
                <a:lnTo>
                  <a:pt x="0" y="3850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7070310" y="4304946"/>
            <a:ext cx="3865241" cy="3915438"/>
          </a:xfrm>
          <a:custGeom>
            <a:avLst/>
            <a:gdLst/>
            <a:ahLst/>
            <a:cxnLst/>
            <a:rect l="l" t="t" r="r" b="b"/>
            <a:pathLst>
              <a:path w="3865241" h="3915438">
                <a:moveTo>
                  <a:pt x="0" y="0"/>
                </a:moveTo>
                <a:lnTo>
                  <a:pt x="3865241" y="0"/>
                </a:lnTo>
                <a:lnTo>
                  <a:pt x="3865241" y="3915438"/>
                </a:lnTo>
                <a:lnTo>
                  <a:pt x="0" y="3915438"/>
                </a:lnTo>
                <a:lnTo>
                  <a:pt x="0" y="0"/>
                </a:lnTo>
                <a:close/>
              </a:path>
            </a:pathLst>
          </a:custGeom>
          <a:blipFill>
            <a:blip r:embed="rId4"/>
            <a:stretch>
              <a:fillRect/>
            </a:stretch>
          </a:blipFill>
        </p:spPr>
        <p:txBody>
          <a:bodyPr/>
          <a:lstStyle/>
          <a:p>
            <a:endParaRPr lang="en-US"/>
          </a:p>
        </p:txBody>
      </p:sp>
      <p:sp>
        <p:nvSpPr>
          <p:cNvPr id="8" name="TextBox 8"/>
          <p:cNvSpPr txBox="1">
            <a:spLocks noGrp="1"/>
          </p:cNvSpPr>
          <p:nvPr>
            <p:ph type="title" idx="4294967295"/>
          </p:nvPr>
        </p:nvSpPr>
        <p:spPr>
          <a:xfrm>
            <a:off x="3827799" y="1587188"/>
            <a:ext cx="10508269" cy="19640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5119"/>
              </a:lnSpc>
              <a:spcBef>
                <a:spcPts val="0"/>
              </a:spcBef>
              <a:spcAft>
                <a:spcPts val="0"/>
              </a:spcAft>
              <a:buClrTx/>
              <a:buSzTx/>
              <a:buFontTx/>
              <a:buNone/>
              <a:tabLst/>
              <a:defRPr/>
            </a:pPr>
            <a:r>
              <a:rPr kumimoji="0" lang="en-US" sz="10799" b="1" i="0" u="none" strike="noStrike" kern="1200" cap="none" spc="0" normalizeH="0" baseline="0" noProof="0" dirty="0">
                <a:ln>
                  <a:noFill/>
                </a:ln>
                <a:solidFill>
                  <a:srgbClr val="343F56"/>
                </a:solidFill>
                <a:effectLst/>
                <a:uLnTx/>
                <a:uFillTx/>
                <a:latin typeface="Hagrid Heavy"/>
                <a:ea typeface="Hagrid Heavy"/>
                <a:cs typeface="Hagrid Heavy"/>
                <a:sym typeface="Hagrid Heavy"/>
              </a:rPr>
              <a:t>THANK YOU!</a:t>
            </a:r>
          </a:p>
        </p:txBody>
      </p:sp>
      <p:sp>
        <p:nvSpPr>
          <p:cNvPr id="10" name="TextBox 10"/>
          <p:cNvSpPr txBox="1"/>
          <p:nvPr/>
        </p:nvSpPr>
        <p:spPr>
          <a:xfrm>
            <a:off x="1559461" y="8450879"/>
            <a:ext cx="3075781" cy="1063015"/>
          </a:xfrm>
          <a:prstGeom prst="rect">
            <a:avLst/>
          </a:prstGeom>
        </p:spPr>
        <p:txBody>
          <a:bodyPr lIns="0" tIns="0" rIns="0" bIns="0" rtlCol="0" anchor="t">
            <a:spAutoFit/>
          </a:bodyPr>
          <a:lstStyle/>
          <a:p>
            <a:pPr algn="ctr">
              <a:lnSpc>
                <a:spcPts val="2833"/>
              </a:lnSpc>
            </a:pPr>
            <a:r>
              <a:rPr lang="en-US" sz="2024">
                <a:solidFill>
                  <a:srgbClr val="343F56"/>
                </a:solidFill>
                <a:latin typeface="Roboto"/>
                <a:ea typeface="Roboto"/>
                <a:cs typeface="Roboto"/>
                <a:sym typeface="Roboto"/>
              </a:rPr>
              <a:t>Questions after you leave? </a:t>
            </a:r>
          </a:p>
          <a:p>
            <a:pPr algn="ctr">
              <a:lnSpc>
                <a:spcPts val="2833"/>
              </a:lnSpc>
            </a:pPr>
            <a:r>
              <a:rPr lang="en-US" sz="2024">
                <a:solidFill>
                  <a:srgbClr val="343F56"/>
                </a:solidFill>
                <a:latin typeface="Roboto"/>
                <a:ea typeface="Roboto"/>
                <a:cs typeface="Roboto"/>
                <a:sym typeface="Roboto"/>
              </a:rPr>
              <a:t>Feel free to reach out to </a:t>
            </a:r>
          </a:p>
          <a:p>
            <a:pPr algn="ctr">
              <a:lnSpc>
                <a:spcPts val="2833"/>
              </a:lnSpc>
              <a:spcBef>
                <a:spcPct val="0"/>
              </a:spcBef>
            </a:pPr>
            <a:r>
              <a:rPr lang="en-US" sz="2024">
                <a:solidFill>
                  <a:srgbClr val="343F56"/>
                </a:solidFill>
                <a:latin typeface="Roboto"/>
                <a:ea typeface="Roboto"/>
                <a:cs typeface="Roboto"/>
                <a:sym typeface="Roboto"/>
              </a:rPr>
              <a:t>kit.elstad@gmail.com</a:t>
            </a:r>
          </a:p>
        </p:txBody>
      </p:sp>
      <p:sp>
        <p:nvSpPr>
          <p:cNvPr id="11" name="TextBox 11"/>
          <p:cNvSpPr txBox="1"/>
          <p:nvPr/>
        </p:nvSpPr>
        <p:spPr>
          <a:xfrm>
            <a:off x="6280051" y="8450879"/>
            <a:ext cx="5727899" cy="1063015"/>
          </a:xfrm>
          <a:prstGeom prst="rect">
            <a:avLst/>
          </a:prstGeom>
        </p:spPr>
        <p:txBody>
          <a:bodyPr lIns="0" tIns="0" rIns="0" bIns="0" rtlCol="0" anchor="t">
            <a:spAutoFit/>
          </a:bodyPr>
          <a:lstStyle/>
          <a:p>
            <a:pPr algn="ctr">
              <a:lnSpc>
                <a:spcPts val="2833"/>
              </a:lnSpc>
            </a:pPr>
            <a:r>
              <a:rPr lang="en-US" sz="2024" dirty="0">
                <a:solidFill>
                  <a:srgbClr val="343F56"/>
                </a:solidFill>
                <a:latin typeface="Roboto"/>
                <a:ea typeface="Roboto"/>
                <a:cs typeface="Roboto"/>
                <a:sym typeface="Roboto"/>
              </a:rPr>
              <a:t>Have a favorite book or resource I didn’t mention? </a:t>
            </a:r>
          </a:p>
          <a:p>
            <a:pPr algn="ctr">
              <a:lnSpc>
                <a:spcPts val="2833"/>
              </a:lnSpc>
            </a:pPr>
            <a:r>
              <a:rPr lang="en-US" sz="2024" dirty="0">
                <a:solidFill>
                  <a:srgbClr val="343F56"/>
                </a:solidFill>
                <a:latin typeface="Roboto"/>
                <a:ea typeface="Roboto"/>
                <a:cs typeface="Roboto"/>
                <a:sym typeface="Roboto"/>
              </a:rPr>
              <a:t>Please share in the chat and</a:t>
            </a:r>
          </a:p>
          <a:p>
            <a:pPr algn="ctr">
              <a:lnSpc>
                <a:spcPts val="2833"/>
              </a:lnSpc>
              <a:spcBef>
                <a:spcPct val="0"/>
              </a:spcBef>
            </a:pPr>
            <a:r>
              <a:rPr lang="en-US" sz="2024" dirty="0">
                <a:solidFill>
                  <a:srgbClr val="343F56"/>
                </a:solidFill>
                <a:latin typeface="Roboto"/>
                <a:ea typeface="Roboto"/>
                <a:cs typeface="Roboto"/>
                <a:sym typeface="Roboto"/>
              </a:rPr>
              <a:t> I’ll add it to the shared google drive. </a:t>
            </a:r>
          </a:p>
        </p:txBody>
      </p:sp>
      <p:sp>
        <p:nvSpPr>
          <p:cNvPr id="7" name="Freeform 7" descr="QR Code to shared google drive of presentation"/>
          <p:cNvSpPr/>
          <p:nvPr/>
        </p:nvSpPr>
        <p:spPr>
          <a:xfrm>
            <a:off x="13163807" y="4304946"/>
            <a:ext cx="4013994" cy="4060488"/>
          </a:xfrm>
          <a:custGeom>
            <a:avLst/>
            <a:gdLst/>
            <a:ahLst/>
            <a:cxnLst/>
            <a:rect l="l" t="t" r="r" b="b"/>
            <a:pathLst>
              <a:path w="4013994" h="4060488">
                <a:moveTo>
                  <a:pt x="0" y="0"/>
                </a:moveTo>
                <a:lnTo>
                  <a:pt x="4013993" y="0"/>
                </a:lnTo>
                <a:lnTo>
                  <a:pt x="4013993" y="4060488"/>
                </a:lnTo>
                <a:lnTo>
                  <a:pt x="0" y="4060488"/>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13540937" y="8450879"/>
            <a:ext cx="3259733" cy="710590"/>
          </a:xfrm>
          <a:prstGeom prst="rect">
            <a:avLst/>
          </a:prstGeom>
        </p:spPr>
        <p:txBody>
          <a:bodyPr lIns="0" tIns="0" rIns="0" bIns="0" rtlCol="0" anchor="t">
            <a:spAutoFit/>
          </a:bodyPr>
          <a:lstStyle/>
          <a:p>
            <a:pPr algn="ctr">
              <a:lnSpc>
                <a:spcPts val="2833"/>
              </a:lnSpc>
            </a:pPr>
            <a:r>
              <a:rPr lang="en-US" sz="2024">
                <a:solidFill>
                  <a:srgbClr val="343F56"/>
                </a:solidFill>
                <a:latin typeface="Roboto"/>
                <a:ea typeface="Roboto"/>
                <a:cs typeface="Roboto"/>
                <a:sym typeface="Roboto"/>
              </a:rPr>
              <a:t>Google Drive with resources </a:t>
            </a:r>
          </a:p>
          <a:p>
            <a:pPr algn="ctr">
              <a:lnSpc>
                <a:spcPts val="2833"/>
              </a:lnSpc>
              <a:spcBef>
                <a:spcPct val="0"/>
              </a:spcBef>
            </a:pPr>
            <a:r>
              <a:rPr lang="en-US" sz="2024">
                <a:solidFill>
                  <a:srgbClr val="343F56"/>
                </a:solidFill>
                <a:latin typeface="Roboto"/>
                <a:ea typeface="Roboto"/>
                <a:cs typeface="Roboto"/>
                <a:sym typeface="Roboto"/>
              </a:rPr>
              <a:t>and presentation.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43F56"/>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D579D37-37AC-CF6C-94E8-801B24F3CC93}"/>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Sources</a:t>
            </a:r>
          </a:p>
        </p:txBody>
      </p:sp>
      <p:sp>
        <p:nvSpPr>
          <p:cNvPr id="2" name="TextBox 2">
            <a:extLst>
              <a:ext uri="{C183D7F6-B498-43B3-948B-1728B52AA6E4}">
                <adec:decorative xmlns:adec="http://schemas.microsoft.com/office/drawing/2017/decorative" val="1"/>
              </a:ext>
            </a:extLst>
          </p:cNvPr>
          <p:cNvSpPr txBox="1"/>
          <p:nvPr/>
        </p:nvSpPr>
        <p:spPr>
          <a:xfrm>
            <a:off x="2178160" y="1274089"/>
            <a:ext cx="13931680" cy="1369061"/>
          </a:xfrm>
          <a:prstGeom prst="rect">
            <a:avLst/>
          </a:prstGeom>
        </p:spPr>
        <p:txBody>
          <a:bodyPr lIns="0" tIns="0" rIns="0" bIns="0" rtlCol="0" anchor="t">
            <a:spAutoFit/>
          </a:bodyPr>
          <a:lstStyle/>
          <a:p>
            <a:pPr algn="ctr">
              <a:lnSpc>
                <a:spcPts val="10639"/>
              </a:lnSpc>
            </a:pPr>
            <a:r>
              <a:rPr lang="en-US" sz="7599" b="1">
                <a:solidFill>
                  <a:srgbClr val="F5E6CA"/>
                </a:solidFill>
                <a:latin typeface="Hagrid Heavy"/>
                <a:ea typeface="Hagrid Heavy"/>
                <a:cs typeface="Hagrid Heavy"/>
                <a:sym typeface="Hagrid Heavy"/>
              </a:rPr>
              <a:t>SOURCES</a:t>
            </a:r>
          </a:p>
        </p:txBody>
      </p:sp>
      <p:grpSp>
        <p:nvGrpSpPr>
          <p:cNvPr id="3" name="Group 3">
            <a:extLst>
              <a:ext uri="{C183D7F6-B498-43B3-948B-1728B52AA6E4}">
                <adec:decorative xmlns:adec="http://schemas.microsoft.com/office/drawing/2017/decorative" val="1"/>
              </a:ext>
            </a:extLst>
          </p:cNvPr>
          <p:cNvGrpSpPr/>
          <p:nvPr/>
        </p:nvGrpSpPr>
        <p:grpSpPr>
          <a:xfrm>
            <a:off x="1028700" y="656009"/>
            <a:ext cx="16355723" cy="353694"/>
            <a:chOff x="0" y="0"/>
            <a:chExt cx="21807631" cy="471593"/>
          </a:xfrm>
        </p:grpSpPr>
        <p:sp>
          <p:nvSpPr>
            <p:cNvPr id="4" name="AutoShape 4"/>
            <p:cNvSpPr/>
            <p:nvPr/>
          </p:nvSpPr>
          <p:spPr>
            <a:xfrm>
              <a:off x="6940654" y="235796"/>
              <a:ext cx="14866757" cy="128808"/>
            </a:xfrm>
            <a:prstGeom prst="line">
              <a:avLst/>
            </a:prstGeom>
            <a:ln w="50800" cap="flat">
              <a:solidFill>
                <a:srgbClr val="F5E6CA"/>
              </a:solidFill>
              <a:prstDash val="solid"/>
              <a:headEnd type="none" w="sm" len="sm"/>
              <a:tailEnd type="none" w="sm" len="sm"/>
            </a:ln>
          </p:spPr>
          <p:txBody>
            <a:bodyPr/>
            <a:lstStyle/>
            <a:p>
              <a:endParaRPr lang="en-US"/>
            </a:p>
          </p:txBody>
        </p:sp>
        <p:sp>
          <p:nvSpPr>
            <p:cNvPr id="5" name="TextBox 5"/>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F5E6CA"/>
                  </a:solidFill>
                  <a:latin typeface="Hagrid Ultra-Bold"/>
                  <a:ea typeface="Hagrid Ultra-Bold"/>
                  <a:cs typeface="Hagrid Ultra-Bold"/>
                  <a:sym typeface="Hagrid Ultra-Bold"/>
                </a:rPr>
                <a:t>THE IMPORTANCE OF MONSTERS</a:t>
              </a:r>
            </a:p>
          </p:txBody>
        </p:sp>
      </p:grpSp>
      <p:sp>
        <p:nvSpPr>
          <p:cNvPr id="10" name="TextBox 10"/>
          <p:cNvSpPr txBox="1"/>
          <p:nvPr/>
        </p:nvSpPr>
        <p:spPr>
          <a:xfrm>
            <a:off x="953132" y="3888825"/>
            <a:ext cx="12869911" cy="772794"/>
          </a:xfrm>
          <a:prstGeom prst="rect">
            <a:avLst/>
          </a:prstGeom>
        </p:spPr>
        <p:txBody>
          <a:bodyPr lIns="0" tIns="0" rIns="0" bIns="0" rtlCol="0" anchor="t">
            <a:spAutoFit/>
          </a:bodyPr>
          <a:lstStyle/>
          <a:p>
            <a:pPr algn="l">
              <a:lnSpc>
                <a:spcPts val="3080"/>
              </a:lnSpc>
            </a:pPr>
            <a:r>
              <a:rPr lang="en-US" sz="2200" dirty="0" err="1">
                <a:solidFill>
                  <a:schemeClr val="bg2"/>
                </a:solidFill>
                <a:latin typeface="Roboto"/>
                <a:ea typeface="Roboto"/>
                <a:cs typeface="Roboto"/>
                <a:sym typeface="Roboto"/>
              </a:rPr>
              <a:t>Malinenko</a:t>
            </a:r>
            <a:r>
              <a:rPr lang="en-US" sz="2200" dirty="0">
                <a:solidFill>
                  <a:schemeClr val="bg2"/>
                </a:solidFill>
                <a:latin typeface="Roboto"/>
                <a:ea typeface="Roboto"/>
                <a:cs typeface="Roboto"/>
                <a:sym typeface="Roboto"/>
              </a:rPr>
              <a:t>, Ally </a:t>
            </a:r>
            <a:r>
              <a:rPr lang="en-US" sz="2200" u="sng" dirty="0">
                <a:solidFill>
                  <a:schemeClr val="bg2"/>
                </a:solidFill>
                <a:latin typeface="Roboto"/>
                <a:ea typeface="Roboto"/>
                <a:cs typeface="Roboto"/>
                <a:sym typeface="Roboto"/>
                <a:hlinkClick r:id="rId2" tooltip="https://teenlibrariantoolbox.com/2021/08/18/into-the-dark-why-kids-should-read-horror-a-guest-post-by-ally-malinenko/">
                  <a:extLst>
                    <a:ext uri="{A12FA001-AC4F-418D-AE19-62706E023703}">
                      <ahyp:hlinkClr xmlns:ahyp="http://schemas.microsoft.com/office/drawing/2018/hyperlinkcolor" val="tx"/>
                    </a:ext>
                  </a:extLst>
                </a:hlinkClick>
              </a:rPr>
              <a:t>Into the Dark: Why Kids Should Read Horror</a:t>
            </a:r>
            <a:r>
              <a:rPr lang="en-US" sz="2200" dirty="0">
                <a:solidFill>
                  <a:schemeClr val="bg2"/>
                </a:solidFill>
                <a:latin typeface="Roboto"/>
                <a:ea typeface="Roboto"/>
                <a:cs typeface="Roboto"/>
                <a:sym typeface="Roboto"/>
              </a:rPr>
              <a:t> (8/18/2021) School Library Journal</a:t>
            </a:r>
          </a:p>
          <a:p>
            <a:pPr algn="l">
              <a:lnSpc>
                <a:spcPts val="3080"/>
              </a:lnSpc>
              <a:spcBef>
                <a:spcPct val="0"/>
              </a:spcBef>
            </a:pPr>
            <a:endParaRPr lang="en-US" sz="2200" dirty="0">
              <a:solidFill>
                <a:schemeClr val="bg2"/>
              </a:solidFill>
              <a:latin typeface="Roboto"/>
              <a:ea typeface="Roboto"/>
              <a:cs typeface="Roboto"/>
              <a:sym typeface="Roboto"/>
            </a:endParaRPr>
          </a:p>
        </p:txBody>
      </p:sp>
      <p:sp>
        <p:nvSpPr>
          <p:cNvPr id="8" name="TextBox 8"/>
          <p:cNvSpPr txBox="1"/>
          <p:nvPr/>
        </p:nvSpPr>
        <p:spPr>
          <a:xfrm>
            <a:off x="953132" y="4642570"/>
            <a:ext cx="12869911" cy="382269"/>
          </a:xfrm>
          <a:prstGeom prst="rect">
            <a:avLst/>
          </a:prstGeom>
        </p:spPr>
        <p:txBody>
          <a:bodyPr lIns="0" tIns="0" rIns="0" bIns="0" rtlCol="0" anchor="t">
            <a:spAutoFit/>
          </a:bodyPr>
          <a:lstStyle/>
          <a:p>
            <a:pPr algn="l">
              <a:lnSpc>
                <a:spcPts val="3080"/>
              </a:lnSpc>
              <a:spcBef>
                <a:spcPct val="0"/>
              </a:spcBef>
            </a:pPr>
            <a:r>
              <a:rPr lang="en-US" sz="2200" dirty="0" err="1">
                <a:solidFill>
                  <a:schemeClr val="bg2"/>
                </a:solidFill>
                <a:latin typeface="Roboto"/>
                <a:ea typeface="Roboto"/>
                <a:cs typeface="Roboto"/>
                <a:sym typeface="Roboto"/>
              </a:rPr>
              <a:t>Roos</a:t>
            </a:r>
            <a:r>
              <a:rPr lang="en-US" sz="2200" dirty="0">
                <a:solidFill>
                  <a:schemeClr val="bg2"/>
                </a:solidFill>
                <a:latin typeface="Roboto"/>
                <a:ea typeface="Roboto"/>
                <a:cs typeface="Roboto"/>
                <a:sym typeface="Roboto"/>
              </a:rPr>
              <a:t>, Chelsey </a:t>
            </a:r>
            <a:r>
              <a:rPr lang="en-US" sz="2200" u="sng" dirty="0">
                <a:solidFill>
                  <a:schemeClr val="bg2"/>
                </a:solidFill>
                <a:latin typeface="Roboto"/>
                <a:ea typeface="Roboto"/>
                <a:cs typeface="Roboto"/>
                <a:sym typeface="Roboto"/>
                <a:hlinkClick r:id="rId3" tooltip="https://www.alsc.ala.org/blog/2021/10/why-kids-love-horror/">
                  <a:extLst>
                    <a:ext uri="{A12FA001-AC4F-418D-AE19-62706E023703}">
                      <ahyp:hlinkClr xmlns:ahyp="http://schemas.microsoft.com/office/drawing/2018/hyperlinkcolor" val="tx"/>
                    </a:ext>
                  </a:extLst>
                </a:hlinkClick>
              </a:rPr>
              <a:t>Why Kids Love Horror</a:t>
            </a:r>
            <a:r>
              <a:rPr lang="en-US" sz="2200" dirty="0">
                <a:solidFill>
                  <a:schemeClr val="bg2"/>
                </a:solidFill>
                <a:latin typeface="Roboto"/>
                <a:ea typeface="Roboto"/>
                <a:cs typeface="Roboto"/>
                <a:sym typeface="Roboto"/>
              </a:rPr>
              <a:t> (10/8/2021) ALSC Blog</a:t>
            </a:r>
          </a:p>
        </p:txBody>
      </p:sp>
      <p:sp>
        <p:nvSpPr>
          <p:cNvPr id="7" name="TextBox 7"/>
          <p:cNvSpPr txBox="1"/>
          <p:nvPr/>
        </p:nvSpPr>
        <p:spPr>
          <a:xfrm>
            <a:off x="951160" y="5342983"/>
            <a:ext cx="12669515" cy="382269"/>
          </a:xfrm>
          <a:prstGeom prst="rect">
            <a:avLst/>
          </a:prstGeom>
        </p:spPr>
        <p:txBody>
          <a:bodyPr lIns="0" tIns="0" rIns="0" bIns="0" rtlCol="0" anchor="t">
            <a:spAutoFit/>
          </a:bodyPr>
          <a:lstStyle/>
          <a:p>
            <a:pPr algn="l">
              <a:lnSpc>
                <a:spcPts val="3080"/>
              </a:lnSpc>
              <a:spcBef>
                <a:spcPct val="0"/>
              </a:spcBef>
            </a:pPr>
            <a:r>
              <a:rPr lang="en-US" sz="2200" dirty="0">
                <a:solidFill>
                  <a:schemeClr val="bg2"/>
                </a:solidFill>
                <a:latin typeface="Roboto"/>
                <a:ea typeface="Roboto"/>
                <a:cs typeface="Roboto"/>
                <a:sym typeface="Roboto"/>
              </a:rPr>
              <a:t>Scott, Cavan </a:t>
            </a:r>
            <a:r>
              <a:rPr lang="en-US" sz="2200" u="sng" dirty="0">
                <a:solidFill>
                  <a:schemeClr val="bg2"/>
                </a:solidFill>
                <a:latin typeface="Roboto"/>
                <a:ea typeface="Roboto"/>
                <a:cs typeface="Roboto"/>
                <a:sym typeface="Roboto"/>
                <a:hlinkClick r:id="rId4" tooltip="https://www.booktrust.org.uk/news-and-features/features/2019/february/fear-with-a-safety-net-why-children-should-read-scary-books/#:~:text=She%20told%20me%20how%20much,many%2C%20many%20scary%20stories%20together.">
                  <a:extLst>
                    <a:ext uri="{A12FA001-AC4F-418D-AE19-62706E023703}">
                      <ahyp:hlinkClr xmlns:ahyp="http://schemas.microsoft.com/office/drawing/2018/hyperlinkcolor" val="tx"/>
                    </a:ext>
                  </a:extLst>
                </a:hlinkClick>
              </a:rPr>
              <a:t>Fear with a Safety Net: Why children should read scary books</a:t>
            </a:r>
            <a:r>
              <a:rPr lang="en-US" sz="2200" dirty="0">
                <a:solidFill>
                  <a:schemeClr val="bg2"/>
                </a:solidFill>
                <a:latin typeface="Roboto"/>
                <a:ea typeface="Roboto"/>
                <a:cs typeface="Roboto"/>
                <a:sym typeface="Roboto"/>
              </a:rPr>
              <a:t>. (2/27/2019) </a:t>
            </a:r>
            <a:r>
              <a:rPr lang="en-US" sz="2200" dirty="0" err="1">
                <a:solidFill>
                  <a:schemeClr val="bg2"/>
                </a:solidFill>
                <a:latin typeface="Roboto"/>
                <a:ea typeface="Roboto"/>
                <a:cs typeface="Roboto"/>
                <a:sym typeface="Roboto"/>
              </a:rPr>
              <a:t>BookTrust</a:t>
            </a:r>
            <a:endParaRPr lang="en-US" sz="2200" dirty="0">
              <a:solidFill>
                <a:schemeClr val="bg2"/>
              </a:solidFill>
              <a:latin typeface="Roboto"/>
              <a:ea typeface="Roboto"/>
              <a:cs typeface="Roboto"/>
              <a:sym typeface="Roboto"/>
            </a:endParaRPr>
          </a:p>
        </p:txBody>
      </p:sp>
      <p:sp>
        <p:nvSpPr>
          <p:cNvPr id="9" name="TextBox 9"/>
          <p:cNvSpPr txBox="1"/>
          <p:nvPr/>
        </p:nvSpPr>
        <p:spPr>
          <a:xfrm>
            <a:off x="951160" y="6096728"/>
            <a:ext cx="17257328" cy="772794"/>
          </a:xfrm>
          <a:prstGeom prst="rect">
            <a:avLst/>
          </a:prstGeom>
        </p:spPr>
        <p:txBody>
          <a:bodyPr lIns="0" tIns="0" rIns="0" bIns="0" rtlCol="0" anchor="t">
            <a:spAutoFit/>
          </a:bodyPr>
          <a:lstStyle/>
          <a:p>
            <a:pPr algn="l">
              <a:lnSpc>
                <a:spcPts val="3080"/>
              </a:lnSpc>
              <a:spcBef>
                <a:spcPct val="0"/>
              </a:spcBef>
            </a:pPr>
            <a:r>
              <a:rPr lang="en-US" sz="2200" dirty="0">
                <a:solidFill>
                  <a:schemeClr val="bg2"/>
                </a:solidFill>
                <a:latin typeface="Roboto"/>
                <a:ea typeface="Roboto"/>
                <a:cs typeface="Roboto"/>
                <a:sym typeface="Roboto"/>
              </a:rPr>
              <a:t>Sims Bishop, Dr. Rudine </a:t>
            </a:r>
            <a:r>
              <a:rPr lang="en-US" sz="2200" u="sng" dirty="0">
                <a:solidFill>
                  <a:schemeClr val="bg2"/>
                </a:solidFill>
                <a:latin typeface="Roboto"/>
                <a:ea typeface="Roboto"/>
                <a:cs typeface="Roboto"/>
                <a:sym typeface="Roboto"/>
                <a:hlinkClick r:id="rId5" tooltip="https://scenicregional.org/wp-content/uploads/2017/08/Mirrors-Windows-and-Sliding-Glass-Doors.pdf">
                  <a:extLst>
                    <a:ext uri="{A12FA001-AC4F-418D-AE19-62706E023703}">
                      <ahyp:hlinkClr xmlns:ahyp="http://schemas.microsoft.com/office/drawing/2018/hyperlinkcolor" val="tx"/>
                    </a:ext>
                  </a:extLst>
                </a:hlinkClick>
              </a:rPr>
              <a:t>Mirrors, Windows and Sliding Glass Doors</a:t>
            </a:r>
            <a:r>
              <a:rPr lang="en-US" sz="2200" dirty="0">
                <a:solidFill>
                  <a:schemeClr val="bg2"/>
                </a:solidFill>
                <a:latin typeface="Roboto"/>
                <a:ea typeface="Roboto"/>
                <a:cs typeface="Roboto"/>
                <a:sym typeface="Roboto"/>
              </a:rPr>
              <a:t> (Summer 1990) Perspectives: Choosing and Using Books for the Classroom. Vo. 6, No. 3.</a:t>
            </a:r>
          </a:p>
        </p:txBody>
      </p:sp>
      <p:sp>
        <p:nvSpPr>
          <p:cNvPr id="6" name="TextBox 6"/>
          <p:cNvSpPr txBox="1">
            <a:spLocks/>
          </p:cNvSpPr>
          <p:nvPr/>
        </p:nvSpPr>
        <p:spPr>
          <a:xfrm>
            <a:off x="951160" y="7187667"/>
            <a:ext cx="6332786" cy="382269"/>
          </a:xfrm>
          <a:prstGeom prst="rect">
            <a:avLst/>
          </a:prstGeom>
        </p:spPr>
        <p:txBody>
          <a:bodyPr lIns="0" tIns="0" rIns="0" bIns="0" rtlCol="0" anchor="t">
            <a:spAutoFit/>
          </a:bodyPr>
          <a:lstStyle/>
          <a:p>
            <a:pPr marL="0" marR="0" lvl="0" indent="0" algn="l" defTabSz="914400" rtl="0" eaLnBrk="1" fontAlgn="auto" latinLnBrk="0" hangingPunct="1">
              <a:lnSpc>
                <a:spcPts val="3080"/>
              </a:lnSpc>
              <a:spcBef>
                <a:spcPct val="0"/>
              </a:spcBef>
              <a:spcAft>
                <a:spcPts val="0"/>
              </a:spcAft>
              <a:buClrTx/>
              <a:buSzTx/>
              <a:buFontTx/>
              <a:buNone/>
              <a:tabLst/>
              <a:defRPr/>
            </a:pPr>
            <a:r>
              <a:rPr kumimoji="0" lang="en-US" sz="2200" b="0" i="0" u="sng" strike="noStrike" kern="1200" cap="none" spc="0" normalizeH="0" baseline="0" noProof="0" dirty="0">
                <a:ln>
                  <a:noFill/>
                </a:ln>
                <a:solidFill>
                  <a:schemeClr val="bg2"/>
                </a:solidFill>
                <a:effectLst/>
                <a:uLnTx/>
                <a:uFillTx/>
                <a:latin typeface="Roboto"/>
                <a:ea typeface="Roboto"/>
                <a:cs typeface="Roboto"/>
                <a:sym typeface="Roboto"/>
                <a:hlinkClick r:id="rId6" tooltip="https://www.capstonepub.com/blog/why-kids-love-scary-books#:~:text=Scary%20stories%20aid%20child%20development&amp;text=Imagining%20the%20spooky%20sound%20or,bravery%20and%20problem%2Dsolving%20muscles.">
                  <a:extLst>
                    <a:ext uri="{A12FA001-AC4F-418D-AE19-62706E023703}">
                      <ahyp:hlinkClr xmlns:ahyp="http://schemas.microsoft.com/office/drawing/2018/hyperlinkcolor" val="tx"/>
                    </a:ext>
                  </a:extLst>
                </a:hlinkClick>
              </a:rPr>
              <a:t>Why Kids Love Scary Books</a:t>
            </a:r>
            <a:r>
              <a:rPr kumimoji="0" lang="en-US" sz="2200" b="0" i="0" u="none" strike="noStrike" kern="1200" cap="none" spc="0" normalizeH="0" baseline="0" noProof="0" dirty="0">
                <a:ln>
                  <a:noFill/>
                </a:ln>
                <a:solidFill>
                  <a:schemeClr val="bg2"/>
                </a:solidFill>
                <a:effectLst/>
                <a:uLnTx/>
                <a:uFillTx/>
                <a:latin typeface="Roboto"/>
                <a:ea typeface="Roboto"/>
                <a:cs typeface="Roboto"/>
                <a:sym typeface="Roboto"/>
              </a:rPr>
              <a:t> (9/28/2021) Capstone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43F56"/>
        </a:solidFill>
        <a:effectLst/>
      </p:bgPr>
    </p:bg>
    <p:spTree>
      <p:nvGrpSpPr>
        <p:cNvPr id="1" name=""/>
        <p:cNvGrpSpPr/>
        <p:nvPr/>
      </p:nvGrpSpPr>
      <p:grpSpPr>
        <a:xfrm>
          <a:off x="0" y="0"/>
          <a:ext cx="0" cy="0"/>
          <a:chOff x="0" y="0"/>
          <a:chExt cx="0" cy="0"/>
        </a:xfrm>
      </p:grpSpPr>
      <p:sp>
        <p:nvSpPr>
          <p:cNvPr id="14" name="TextBox 14"/>
          <p:cNvSpPr txBox="1">
            <a:spLocks noGrp="1"/>
          </p:cNvSpPr>
          <p:nvPr>
            <p:ph type="title" idx="4294967295"/>
          </p:nvPr>
        </p:nvSpPr>
        <p:spPr>
          <a:xfrm>
            <a:off x="385373" y="969955"/>
            <a:ext cx="17517254" cy="12172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6699" b="1" i="0" u="none" strike="noStrike" kern="1200" cap="none" spc="0" normalizeH="0" baseline="0" noProof="0" dirty="0">
                <a:ln>
                  <a:noFill/>
                </a:ln>
                <a:solidFill>
                  <a:srgbClr val="F5E6CA"/>
                </a:solidFill>
                <a:effectLst/>
                <a:uLnTx/>
                <a:uFillTx/>
                <a:latin typeface="Hagrid Heavy"/>
                <a:ea typeface="Hagrid Heavy"/>
                <a:cs typeface="Hagrid Heavy"/>
                <a:sym typeface="Hagrid Heavy"/>
              </a:rPr>
              <a:t>AUDIENCE RECOMMENDATIONS</a:t>
            </a:r>
          </a:p>
        </p:txBody>
      </p:sp>
      <p:grpSp>
        <p:nvGrpSpPr>
          <p:cNvPr id="2" name="Group 2">
            <a:extLst>
              <a:ext uri="{C183D7F6-B498-43B3-948B-1728B52AA6E4}">
                <adec:decorative xmlns:adec="http://schemas.microsoft.com/office/drawing/2017/decorative" val="1"/>
              </a:ext>
            </a:extLst>
          </p:cNvPr>
          <p:cNvGrpSpPr/>
          <p:nvPr/>
        </p:nvGrpSpPr>
        <p:grpSpPr>
          <a:xfrm>
            <a:off x="1303632" y="2459217"/>
            <a:ext cx="15680736" cy="7669702"/>
            <a:chOff x="0" y="0"/>
            <a:chExt cx="3830676" cy="1873646"/>
          </a:xfrm>
        </p:grpSpPr>
        <p:sp>
          <p:nvSpPr>
            <p:cNvPr id="3" name="Freeform 3"/>
            <p:cNvSpPr/>
            <p:nvPr/>
          </p:nvSpPr>
          <p:spPr>
            <a:xfrm>
              <a:off x="0" y="0"/>
              <a:ext cx="3830676" cy="1873646"/>
            </a:xfrm>
            <a:custGeom>
              <a:avLst/>
              <a:gdLst/>
              <a:ahLst/>
              <a:cxnLst/>
              <a:rect l="l" t="t" r="r" b="b"/>
              <a:pathLst>
                <a:path w="3830676" h="1873646">
                  <a:moveTo>
                    <a:pt x="0" y="0"/>
                  </a:moveTo>
                  <a:lnTo>
                    <a:pt x="3830676" y="0"/>
                  </a:lnTo>
                  <a:lnTo>
                    <a:pt x="3830676" y="1873646"/>
                  </a:lnTo>
                  <a:lnTo>
                    <a:pt x="0" y="1873646"/>
                  </a:lnTo>
                  <a:close/>
                </a:path>
              </a:pathLst>
            </a:custGeom>
            <a:solidFill>
              <a:srgbClr val="F5E6CA"/>
            </a:solidFill>
          </p:spPr>
          <p:txBody>
            <a:bodyPr/>
            <a:lstStyle/>
            <a:p>
              <a:endParaRPr lang="en-US"/>
            </a:p>
          </p:txBody>
        </p:sp>
        <p:sp>
          <p:nvSpPr>
            <p:cNvPr id="4" name="TextBox 4"/>
            <p:cNvSpPr txBox="1"/>
            <p:nvPr/>
          </p:nvSpPr>
          <p:spPr>
            <a:xfrm>
              <a:off x="0" y="-38100"/>
              <a:ext cx="3830676" cy="1911746"/>
            </a:xfrm>
            <a:prstGeom prst="rect">
              <a:avLst/>
            </a:prstGeom>
          </p:spPr>
          <p:txBody>
            <a:bodyPr lIns="50800" tIns="50800" rIns="50800" bIns="50800" rtlCol="0" anchor="ctr"/>
            <a:lstStyle/>
            <a:p>
              <a:pPr algn="ctr">
                <a:lnSpc>
                  <a:spcPts val="2659"/>
                </a:lnSpc>
              </a:pPr>
              <a:endParaRPr/>
            </a:p>
          </p:txBody>
        </p:sp>
      </p:grpSp>
      <p:sp>
        <p:nvSpPr>
          <p:cNvPr id="5" name="Freeform 5" descr="Small Spaces book cover"/>
          <p:cNvSpPr/>
          <p:nvPr/>
        </p:nvSpPr>
        <p:spPr>
          <a:xfrm>
            <a:off x="1624480" y="2718536"/>
            <a:ext cx="2248460" cy="3402461"/>
          </a:xfrm>
          <a:custGeom>
            <a:avLst/>
            <a:gdLst/>
            <a:ahLst/>
            <a:cxnLst/>
            <a:rect l="l" t="t" r="r" b="b"/>
            <a:pathLst>
              <a:path w="2248460" h="3402461">
                <a:moveTo>
                  <a:pt x="0" y="0"/>
                </a:moveTo>
                <a:lnTo>
                  <a:pt x="2248459" y="0"/>
                </a:lnTo>
                <a:lnTo>
                  <a:pt x="2248459" y="3402460"/>
                </a:lnTo>
                <a:lnTo>
                  <a:pt x="0" y="3402460"/>
                </a:lnTo>
                <a:lnTo>
                  <a:pt x="0" y="0"/>
                </a:lnTo>
                <a:close/>
              </a:path>
            </a:pathLst>
          </a:custGeom>
          <a:blipFill>
            <a:blip r:embed="rId2"/>
            <a:stretch>
              <a:fillRect/>
            </a:stretch>
          </a:blipFill>
        </p:spPr>
        <p:txBody>
          <a:bodyPr/>
          <a:lstStyle/>
          <a:p>
            <a:endParaRPr lang="en-US"/>
          </a:p>
        </p:txBody>
      </p:sp>
      <p:sp>
        <p:nvSpPr>
          <p:cNvPr id="13" name="Freeform 13" descr="The Coldest Girl in Town book cover"/>
          <p:cNvSpPr/>
          <p:nvPr/>
        </p:nvSpPr>
        <p:spPr>
          <a:xfrm>
            <a:off x="4174771" y="2731872"/>
            <a:ext cx="2199552" cy="3403216"/>
          </a:xfrm>
          <a:custGeom>
            <a:avLst/>
            <a:gdLst/>
            <a:ahLst/>
            <a:cxnLst/>
            <a:rect l="l" t="t" r="r" b="b"/>
            <a:pathLst>
              <a:path w="2199552" h="3403216">
                <a:moveTo>
                  <a:pt x="0" y="0"/>
                </a:moveTo>
                <a:lnTo>
                  <a:pt x="2199552" y="0"/>
                </a:lnTo>
                <a:lnTo>
                  <a:pt x="2199552" y="3403215"/>
                </a:lnTo>
                <a:lnTo>
                  <a:pt x="0" y="3403215"/>
                </a:lnTo>
                <a:lnTo>
                  <a:pt x="0" y="0"/>
                </a:lnTo>
                <a:close/>
              </a:path>
            </a:pathLst>
          </a:custGeom>
          <a:blipFill>
            <a:blip r:embed="rId3"/>
            <a:stretch>
              <a:fillRect/>
            </a:stretch>
          </a:blipFill>
        </p:spPr>
        <p:txBody>
          <a:bodyPr/>
          <a:lstStyle/>
          <a:p>
            <a:endParaRPr lang="en-US"/>
          </a:p>
        </p:txBody>
      </p:sp>
      <p:sp>
        <p:nvSpPr>
          <p:cNvPr id="12" name="Freeform 12" descr="She is Haunting book cover"/>
          <p:cNvSpPr/>
          <p:nvPr/>
        </p:nvSpPr>
        <p:spPr>
          <a:xfrm>
            <a:off x="6744079" y="2717780"/>
            <a:ext cx="2252429" cy="3403216"/>
          </a:xfrm>
          <a:custGeom>
            <a:avLst/>
            <a:gdLst/>
            <a:ahLst/>
            <a:cxnLst/>
            <a:rect l="l" t="t" r="r" b="b"/>
            <a:pathLst>
              <a:path w="2252429" h="3403216">
                <a:moveTo>
                  <a:pt x="0" y="0"/>
                </a:moveTo>
                <a:lnTo>
                  <a:pt x="2252429" y="0"/>
                </a:lnTo>
                <a:lnTo>
                  <a:pt x="2252429" y="3403215"/>
                </a:lnTo>
                <a:lnTo>
                  <a:pt x="0" y="3403215"/>
                </a:lnTo>
                <a:lnTo>
                  <a:pt x="0" y="0"/>
                </a:lnTo>
                <a:close/>
              </a:path>
            </a:pathLst>
          </a:custGeom>
          <a:blipFill>
            <a:blip r:embed="rId4"/>
            <a:stretch>
              <a:fillRect/>
            </a:stretch>
          </a:blipFill>
        </p:spPr>
        <p:txBody>
          <a:bodyPr/>
          <a:lstStyle/>
          <a:p>
            <a:endParaRPr lang="en-US"/>
          </a:p>
        </p:txBody>
      </p:sp>
      <p:sp>
        <p:nvSpPr>
          <p:cNvPr id="9" name="Freeform 9" descr="The Weight of Blood cover"/>
          <p:cNvSpPr/>
          <p:nvPr/>
        </p:nvSpPr>
        <p:spPr>
          <a:xfrm>
            <a:off x="9212269" y="2718536"/>
            <a:ext cx="2252713" cy="3402461"/>
          </a:xfrm>
          <a:custGeom>
            <a:avLst/>
            <a:gdLst/>
            <a:ahLst/>
            <a:cxnLst/>
            <a:rect l="l" t="t" r="r" b="b"/>
            <a:pathLst>
              <a:path w="2252713" h="3402461">
                <a:moveTo>
                  <a:pt x="0" y="0"/>
                </a:moveTo>
                <a:lnTo>
                  <a:pt x="2252712" y="0"/>
                </a:lnTo>
                <a:lnTo>
                  <a:pt x="2252712" y="3402460"/>
                </a:lnTo>
                <a:lnTo>
                  <a:pt x="0" y="3402460"/>
                </a:lnTo>
                <a:lnTo>
                  <a:pt x="0" y="0"/>
                </a:lnTo>
                <a:close/>
              </a:path>
            </a:pathLst>
          </a:custGeom>
          <a:blipFill>
            <a:blip r:embed="rId5"/>
            <a:stretch>
              <a:fillRect/>
            </a:stretch>
          </a:blipFill>
        </p:spPr>
        <p:txBody>
          <a:bodyPr/>
          <a:lstStyle/>
          <a:p>
            <a:endParaRPr lang="en-US"/>
          </a:p>
        </p:txBody>
      </p:sp>
      <p:sp>
        <p:nvSpPr>
          <p:cNvPr id="10" name="Freeform 10" descr="Thornhill cover"/>
          <p:cNvSpPr/>
          <p:nvPr/>
        </p:nvSpPr>
        <p:spPr>
          <a:xfrm>
            <a:off x="11712631" y="2722299"/>
            <a:ext cx="2409676" cy="3398697"/>
          </a:xfrm>
          <a:custGeom>
            <a:avLst/>
            <a:gdLst/>
            <a:ahLst/>
            <a:cxnLst/>
            <a:rect l="l" t="t" r="r" b="b"/>
            <a:pathLst>
              <a:path w="2409676" h="3398697">
                <a:moveTo>
                  <a:pt x="0" y="0"/>
                </a:moveTo>
                <a:lnTo>
                  <a:pt x="2409677" y="0"/>
                </a:lnTo>
                <a:lnTo>
                  <a:pt x="2409677" y="3398697"/>
                </a:lnTo>
                <a:lnTo>
                  <a:pt x="0" y="3398697"/>
                </a:lnTo>
                <a:lnTo>
                  <a:pt x="0" y="0"/>
                </a:lnTo>
                <a:close/>
              </a:path>
            </a:pathLst>
          </a:custGeom>
          <a:blipFill>
            <a:blip r:embed="rId6"/>
            <a:stretch>
              <a:fillRect/>
            </a:stretch>
          </a:blipFill>
        </p:spPr>
        <p:txBody>
          <a:bodyPr/>
          <a:lstStyle/>
          <a:p>
            <a:endParaRPr lang="en-US"/>
          </a:p>
        </p:txBody>
      </p:sp>
      <p:sp>
        <p:nvSpPr>
          <p:cNvPr id="11" name="Freeform 11" descr="Babysitting Nightmares cover"/>
          <p:cNvSpPr/>
          <p:nvPr/>
        </p:nvSpPr>
        <p:spPr>
          <a:xfrm>
            <a:off x="14369958" y="2722299"/>
            <a:ext cx="2249303" cy="3398697"/>
          </a:xfrm>
          <a:custGeom>
            <a:avLst/>
            <a:gdLst/>
            <a:ahLst/>
            <a:cxnLst/>
            <a:rect l="l" t="t" r="r" b="b"/>
            <a:pathLst>
              <a:path w="2249303" h="3398697">
                <a:moveTo>
                  <a:pt x="0" y="0"/>
                </a:moveTo>
                <a:lnTo>
                  <a:pt x="2249303" y="0"/>
                </a:lnTo>
                <a:lnTo>
                  <a:pt x="2249303" y="3398697"/>
                </a:lnTo>
                <a:lnTo>
                  <a:pt x="0" y="3398697"/>
                </a:lnTo>
                <a:lnTo>
                  <a:pt x="0" y="0"/>
                </a:lnTo>
                <a:close/>
              </a:path>
            </a:pathLst>
          </a:custGeom>
          <a:blipFill>
            <a:blip r:embed="rId7"/>
            <a:stretch>
              <a:fillRect/>
            </a:stretch>
          </a:blipFill>
        </p:spPr>
        <p:txBody>
          <a:bodyPr/>
          <a:lstStyle/>
          <a:p>
            <a:endParaRPr lang="en-US"/>
          </a:p>
        </p:txBody>
      </p:sp>
      <p:sp>
        <p:nvSpPr>
          <p:cNvPr id="6" name="Freeform 6" descr="Beneath the Bed and other scary stories cover"/>
          <p:cNvSpPr/>
          <p:nvPr/>
        </p:nvSpPr>
        <p:spPr>
          <a:xfrm>
            <a:off x="1583462" y="6378630"/>
            <a:ext cx="2330494" cy="2966083"/>
          </a:xfrm>
          <a:custGeom>
            <a:avLst/>
            <a:gdLst/>
            <a:ahLst/>
            <a:cxnLst/>
            <a:rect l="l" t="t" r="r" b="b"/>
            <a:pathLst>
              <a:path w="2330494" h="2966083">
                <a:moveTo>
                  <a:pt x="0" y="0"/>
                </a:moveTo>
                <a:lnTo>
                  <a:pt x="2330494" y="0"/>
                </a:lnTo>
                <a:lnTo>
                  <a:pt x="2330494" y="2966083"/>
                </a:lnTo>
                <a:lnTo>
                  <a:pt x="0" y="2966083"/>
                </a:lnTo>
                <a:lnTo>
                  <a:pt x="0" y="0"/>
                </a:lnTo>
                <a:close/>
              </a:path>
            </a:pathLst>
          </a:custGeom>
          <a:blipFill>
            <a:blip r:embed="rId8"/>
            <a:stretch>
              <a:fillRect/>
            </a:stretch>
          </a:blipFill>
        </p:spPr>
        <p:txBody>
          <a:bodyPr/>
          <a:lstStyle/>
          <a:p>
            <a:endParaRPr lang="en-US"/>
          </a:p>
        </p:txBody>
      </p:sp>
      <p:grpSp>
        <p:nvGrpSpPr>
          <p:cNvPr id="15" name="Group 15">
            <a:extLst>
              <a:ext uri="{C183D7F6-B498-43B3-948B-1728B52AA6E4}">
                <adec:decorative xmlns:adec="http://schemas.microsoft.com/office/drawing/2017/decorative" val="1"/>
              </a:ext>
            </a:extLst>
          </p:cNvPr>
          <p:cNvGrpSpPr/>
          <p:nvPr/>
        </p:nvGrpSpPr>
        <p:grpSpPr>
          <a:xfrm>
            <a:off x="903577" y="477643"/>
            <a:ext cx="16355723" cy="353694"/>
            <a:chOff x="0" y="0"/>
            <a:chExt cx="21807631" cy="471593"/>
          </a:xfrm>
        </p:grpSpPr>
        <p:sp>
          <p:nvSpPr>
            <p:cNvPr id="16" name="AutoShape 16"/>
            <p:cNvSpPr/>
            <p:nvPr/>
          </p:nvSpPr>
          <p:spPr>
            <a:xfrm>
              <a:off x="6940654" y="235796"/>
              <a:ext cx="14866757" cy="128808"/>
            </a:xfrm>
            <a:prstGeom prst="line">
              <a:avLst/>
            </a:prstGeom>
            <a:ln w="50800" cap="flat">
              <a:solidFill>
                <a:srgbClr val="F5E6CA"/>
              </a:solidFill>
              <a:prstDash val="solid"/>
              <a:headEnd type="none" w="sm" len="sm"/>
              <a:tailEnd type="none" w="sm" len="sm"/>
            </a:ln>
          </p:spPr>
          <p:txBody>
            <a:bodyPr/>
            <a:lstStyle/>
            <a:p>
              <a:endParaRPr lang="en-US"/>
            </a:p>
          </p:txBody>
        </p:sp>
        <p:sp>
          <p:nvSpPr>
            <p:cNvPr id="17" name="TextBox 17"/>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F5E6CA"/>
                  </a:solidFill>
                  <a:latin typeface="Hagrid Ultra-Bold"/>
                  <a:ea typeface="Hagrid Ultra-Bold"/>
                  <a:cs typeface="Hagrid Ultra-Bold"/>
                  <a:sym typeface="Hagrid Ultra-Bold"/>
                </a:rPr>
                <a:t>THE IMPORTANCE OF MONSTERS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3F56"/>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20759" y="1441328"/>
            <a:ext cx="16230600" cy="8179746"/>
            <a:chOff x="0" y="0"/>
            <a:chExt cx="3965003" cy="1998245"/>
          </a:xfrm>
        </p:grpSpPr>
        <p:sp>
          <p:nvSpPr>
            <p:cNvPr id="3" name="Freeform 3"/>
            <p:cNvSpPr/>
            <p:nvPr/>
          </p:nvSpPr>
          <p:spPr>
            <a:xfrm>
              <a:off x="0" y="0"/>
              <a:ext cx="3965003" cy="1998245"/>
            </a:xfrm>
            <a:custGeom>
              <a:avLst/>
              <a:gdLst/>
              <a:ahLst/>
              <a:cxnLst/>
              <a:rect l="l" t="t" r="r" b="b"/>
              <a:pathLst>
                <a:path w="3965003" h="1998245">
                  <a:moveTo>
                    <a:pt x="0" y="0"/>
                  </a:moveTo>
                  <a:lnTo>
                    <a:pt x="3965003" y="0"/>
                  </a:lnTo>
                  <a:lnTo>
                    <a:pt x="3965003" y="1998245"/>
                  </a:lnTo>
                  <a:lnTo>
                    <a:pt x="0" y="1998245"/>
                  </a:lnTo>
                  <a:close/>
                </a:path>
              </a:pathLst>
            </a:custGeom>
            <a:solidFill>
              <a:srgbClr val="F5E6CA"/>
            </a:solidFill>
          </p:spPr>
          <p:txBody>
            <a:bodyPr/>
            <a:lstStyle/>
            <a:p>
              <a:endParaRPr lang="en-US"/>
            </a:p>
          </p:txBody>
        </p:sp>
        <p:sp>
          <p:nvSpPr>
            <p:cNvPr id="4" name="TextBox 4"/>
            <p:cNvSpPr txBox="1"/>
            <p:nvPr/>
          </p:nvSpPr>
          <p:spPr>
            <a:xfrm>
              <a:off x="0" y="-38100"/>
              <a:ext cx="3965003" cy="2036345"/>
            </a:xfrm>
            <a:prstGeom prst="rect">
              <a:avLst/>
            </a:prstGeom>
          </p:spPr>
          <p:txBody>
            <a:bodyPr lIns="50800" tIns="50800" rIns="50800" bIns="50800" rtlCol="0" anchor="ctr"/>
            <a:lstStyle/>
            <a:p>
              <a:pPr algn="ctr">
                <a:lnSpc>
                  <a:spcPts val="2659"/>
                </a:lnSpc>
              </a:pPr>
              <a:endParaRPr/>
            </a:p>
          </p:txBody>
        </p:sp>
      </p:grpSp>
      <p:sp>
        <p:nvSpPr>
          <p:cNvPr id="5" name="AutoShape 5">
            <a:extLst>
              <a:ext uri="{C183D7F6-B498-43B3-948B-1728B52AA6E4}">
                <adec:decorative xmlns:adec="http://schemas.microsoft.com/office/drawing/2017/decorative" val="1"/>
              </a:ext>
            </a:extLst>
          </p:cNvPr>
          <p:cNvSpPr/>
          <p:nvPr/>
        </p:nvSpPr>
        <p:spPr>
          <a:xfrm>
            <a:off x="6326249" y="1003815"/>
            <a:ext cx="10933051" cy="0"/>
          </a:xfrm>
          <a:prstGeom prst="line">
            <a:avLst/>
          </a:prstGeom>
          <a:ln w="38100" cap="flat">
            <a:solidFill>
              <a:srgbClr val="F5E6CA"/>
            </a:solidFill>
            <a:prstDash val="solid"/>
            <a:headEnd type="none" w="sm" len="sm"/>
            <a:tailEnd type="none" w="sm" len="sm"/>
          </a:ln>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1839713" y="2725825"/>
            <a:ext cx="942113" cy="942113"/>
          </a:xfrm>
          <a:custGeom>
            <a:avLst/>
            <a:gdLst/>
            <a:ahLst/>
            <a:cxnLst/>
            <a:rect l="l" t="t" r="r" b="b"/>
            <a:pathLst>
              <a:path w="942113" h="942113">
                <a:moveTo>
                  <a:pt x="0" y="0"/>
                </a:moveTo>
                <a:lnTo>
                  <a:pt x="942113" y="0"/>
                </a:lnTo>
                <a:lnTo>
                  <a:pt x="942113" y="942114"/>
                </a:lnTo>
                <a:lnTo>
                  <a:pt x="0" y="942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a:spLocks noGrp="1"/>
          </p:cNvSpPr>
          <p:nvPr>
            <p:ph type="title" idx="4294967295"/>
          </p:nvPr>
        </p:nvSpPr>
        <p:spPr>
          <a:xfrm>
            <a:off x="4253192" y="1508625"/>
            <a:ext cx="9342221" cy="13701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639"/>
              </a:lnSpc>
              <a:spcBef>
                <a:spcPts val="0"/>
              </a:spcBef>
              <a:spcAft>
                <a:spcPts val="0"/>
              </a:spcAft>
              <a:buClrTx/>
              <a:buSzTx/>
              <a:buFontTx/>
              <a:buNone/>
              <a:tabLst/>
              <a:defRPr/>
            </a:pPr>
            <a:r>
              <a:rPr kumimoji="0" lang="en-US" sz="7599" b="1" i="0" u="none" strike="noStrike" kern="1200" cap="none" spc="0" normalizeH="0" baseline="0" noProof="0" dirty="0">
                <a:ln>
                  <a:noFill/>
                </a:ln>
                <a:solidFill>
                  <a:srgbClr val="343F56"/>
                </a:solidFill>
                <a:effectLst/>
                <a:uLnTx/>
                <a:uFillTx/>
                <a:latin typeface="Hagrid Heavy"/>
                <a:ea typeface="Hagrid Heavy"/>
                <a:cs typeface="Hagrid Heavy"/>
                <a:sym typeface="Hagrid Heavy"/>
              </a:rPr>
              <a:t>AGENDA</a:t>
            </a:r>
          </a:p>
        </p:txBody>
      </p:sp>
      <p:sp>
        <p:nvSpPr>
          <p:cNvPr id="8" name="TextBox 8"/>
          <p:cNvSpPr txBox="1"/>
          <p:nvPr/>
        </p:nvSpPr>
        <p:spPr>
          <a:xfrm>
            <a:off x="1120759" y="779343"/>
            <a:ext cx="5205490" cy="401319"/>
          </a:xfrm>
          <a:prstGeom prst="rect">
            <a:avLst/>
          </a:prstGeom>
        </p:spPr>
        <p:txBody>
          <a:bodyPr lIns="0" tIns="0" rIns="0" bIns="0" rtlCol="0" anchor="t">
            <a:spAutoFit/>
          </a:bodyPr>
          <a:lstStyle/>
          <a:p>
            <a:pPr algn="l">
              <a:lnSpc>
                <a:spcPts val="3080"/>
              </a:lnSpc>
            </a:pPr>
            <a:r>
              <a:rPr lang="en-US" sz="2200" b="1">
                <a:solidFill>
                  <a:srgbClr val="F5E6CA"/>
                </a:solidFill>
                <a:latin typeface="Hagrid Ultra-Bold"/>
                <a:ea typeface="Hagrid Ultra-Bold"/>
                <a:cs typeface="Hagrid Ultra-Bold"/>
                <a:sym typeface="Hagrid Ultra-Bold"/>
              </a:rPr>
              <a:t>THE IMPORTANCE OF MONSTERS</a:t>
            </a:r>
          </a:p>
        </p:txBody>
      </p:sp>
      <p:sp>
        <p:nvSpPr>
          <p:cNvPr id="9" name="TextBox 9"/>
          <p:cNvSpPr txBox="1"/>
          <p:nvPr/>
        </p:nvSpPr>
        <p:spPr>
          <a:xfrm>
            <a:off x="2840686" y="2859281"/>
            <a:ext cx="4216566" cy="771526"/>
          </a:xfrm>
          <a:prstGeom prst="rect">
            <a:avLst/>
          </a:prstGeom>
        </p:spPr>
        <p:txBody>
          <a:bodyPr wrap="square" lIns="0" tIns="0" rIns="0" bIns="0" rtlCol="0" anchor="t">
            <a:spAutoFit/>
          </a:bodyPr>
          <a:lstStyle/>
          <a:p>
            <a:pPr algn="ctr">
              <a:lnSpc>
                <a:spcPts val="6299"/>
              </a:lnSpc>
              <a:spcBef>
                <a:spcPct val="0"/>
              </a:spcBef>
            </a:pPr>
            <a:r>
              <a:rPr lang="en-US" sz="4499" dirty="0">
                <a:solidFill>
                  <a:srgbClr val="343F56"/>
                </a:solidFill>
                <a:latin typeface="Roboto"/>
                <a:ea typeface="Roboto"/>
                <a:cs typeface="Roboto"/>
                <a:sym typeface="Roboto"/>
              </a:rPr>
              <a:t>Introduction</a:t>
            </a:r>
          </a:p>
        </p:txBody>
      </p:sp>
      <p:sp>
        <p:nvSpPr>
          <p:cNvPr id="10" name="Freeform 10">
            <a:extLst>
              <a:ext uri="{C183D7F6-B498-43B3-948B-1728B52AA6E4}">
                <adec:decorative xmlns:adec="http://schemas.microsoft.com/office/drawing/2017/decorative" val="1"/>
              </a:ext>
            </a:extLst>
          </p:cNvPr>
          <p:cNvSpPr/>
          <p:nvPr/>
        </p:nvSpPr>
        <p:spPr>
          <a:xfrm>
            <a:off x="1839713" y="4144189"/>
            <a:ext cx="942113" cy="942113"/>
          </a:xfrm>
          <a:custGeom>
            <a:avLst/>
            <a:gdLst/>
            <a:ahLst/>
            <a:cxnLst/>
            <a:rect l="l" t="t" r="r" b="b"/>
            <a:pathLst>
              <a:path w="942113" h="942113">
                <a:moveTo>
                  <a:pt x="0" y="0"/>
                </a:moveTo>
                <a:lnTo>
                  <a:pt x="942113" y="0"/>
                </a:lnTo>
                <a:lnTo>
                  <a:pt x="942113" y="942113"/>
                </a:lnTo>
                <a:lnTo>
                  <a:pt x="0" y="942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3403434" y="4181857"/>
            <a:ext cx="6350166" cy="771526"/>
          </a:xfrm>
          <a:prstGeom prst="rect">
            <a:avLst/>
          </a:prstGeom>
        </p:spPr>
        <p:txBody>
          <a:bodyPr wrap="square" lIns="0" tIns="0" rIns="0" bIns="0" rtlCol="0" anchor="t">
            <a:spAutoFit/>
          </a:bodyPr>
          <a:lstStyle/>
          <a:p>
            <a:pPr algn="l">
              <a:lnSpc>
                <a:spcPts val="6299"/>
              </a:lnSpc>
              <a:spcBef>
                <a:spcPct val="0"/>
              </a:spcBef>
            </a:pPr>
            <a:r>
              <a:rPr lang="en-US" sz="4499" dirty="0">
                <a:solidFill>
                  <a:srgbClr val="343F56"/>
                </a:solidFill>
                <a:latin typeface="Roboto"/>
                <a:ea typeface="Roboto"/>
                <a:cs typeface="Roboto"/>
                <a:sym typeface="Roboto"/>
              </a:rPr>
              <a:t>Learning Outcomes</a:t>
            </a:r>
          </a:p>
        </p:txBody>
      </p:sp>
      <p:sp>
        <p:nvSpPr>
          <p:cNvPr id="12" name="Freeform 12">
            <a:extLst>
              <a:ext uri="{C183D7F6-B498-43B3-948B-1728B52AA6E4}">
                <adec:decorative xmlns:adec="http://schemas.microsoft.com/office/drawing/2017/decorative" val="1"/>
              </a:ext>
            </a:extLst>
          </p:cNvPr>
          <p:cNvSpPr/>
          <p:nvPr/>
        </p:nvSpPr>
        <p:spPr>
          <a:xfrm>
            <a:off x="1839713" y="5562552"/>
            <a:ext cx="942113" cy="942113"/>
          </a:xfrm>
          <a:custGeom>
            <a:avLst/>
            <a:gdLst/>
            <a:ahLst/>
            <a:cxnLst/>
            <a:rect l="l" t="t" r="r" b="b"/>
            <a:pathLst>
              <a:path w="942113" h="942113">
                <a:moveTo>
                  <a:pt x="0" y="0"/>
                </a:moveTo>
                <a:lnTo>
                  <a:pt x="942113" y="0"/>
                </a:lnTo>
                <a:lnTo>
                  <a:pt x="942113" y="942114"/>
                </a:lnTo>
                <a:lnTo>
                  <a:pt x="0" y="942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3403434" y="5600221"/>
            <a:ext cx="3142589" cy="771526"/>
          </a:xfrm>
          <a:prstGeom prst="rect">
            <a:avLst/>
          </a:prstGeom>
        </p:spPr>
        <p:txBody>
          <a:bodyPr lIns="0" tIns="0" rIns="0" bIns="0" rtlCol="0" anchor="t">
            <a:spAutoFit/>
          </a:bodyPr>
          <a:lstStyle/>
          <a:p>
            <a:pPr algn="l">
              <a:lnSpc>
                <a:spcPts val="6299"/>
              </a:lnSpc>
              <a:spcBef>
                <a:spcPct val="0"/>
              </a:spcBef>
            </a:pPr>
            <a:r>
              <a:rPr lang="en-US" sz="4499" dirty="0">
                <a:solidFill>
                  <a:srgbClr val="343F56"/>
                </a:solidFill>
                <a:latin typeface="Roboto"/>
                <a:ea typeface="Roboto"/>
                <a:cs typeface="Roboto"/>
                <a:sym typeface="Roboto"/>
              </a:rPr>
              <a:t>Why Horror?</a:t>
            </a:r>
          </a:p>
        </p:txBody>
      </p:sp>
      <p:sp>
        <p:nvSpPr>
          <p:cNvPr id="14" name="Freeform 14">
            <a:extLst>
              <a:ext uri="{C183D7F6-B498-43B3-948B-1728B52AA6E4}">
                <adec:decorative xmlns:adec="http://schemas.microsoft.com/office/drawing/2017/decorative" val="1"/>
              </a:ext>
            </a:extLst>
          </p:cNvPr>
          <p:cNvSpPr/>
          <p:nvPr/>
        </p:nvSpPr>
        <p:spPr>
          <a:xfrm>
            <a:off x="1839713" y="6980916"/>
            <a:ext cx="942113" cy="942113"/>
          </a:xfrm>
          <a:custGeom>
            <a:avLst/>
            <a:gdLst/>
            <a:ahLst/>
            <a:cxnLst/>
            <a:rect l="l" t="t" r="r" b="b"/>
            <a:pathLst>
              <a:path w="942113" h="942113">
                <a:moveTo>
                  <a:pt x="0" y="0"/>
                </a:moveTo>
                <a:lnTo>
                  <a:pt x="942113" y="0"/>
                </a:lnTo>
                <a:lnTo>
                  <a:pt x="942113" y="942113"/>
                </a:lnTo>
                <a:lnTo>
                  <a:pt x="0" y="942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5"/>
          <p:cNvSpPr txBox="1"/>
          <p:nvPr/>
        </p:nvSpPr>
        <p:spPr>
          <a:xfrm>
            <a:off x="3403434" y="7018584"/>
            <a:ext cx="7340766" cy="771526"/>
          </a:xfrm>
          <a:prstGeom prst="rect">
            <a:avLst/>
          </a:prstGeom>
        </p:spPr>
        <p:txBody>
          <a:bodyPr wrap="square" lIns="0" tIns="0" rIns="0" bIns="0" rtlCol="0" anchor="t">
            <a:spAutoFit/>
          </a:bodyPr>
          <a:lstStyle/>
          <a:p>
            <a:pPr algn="l">
              <a:lnSpc>
                <a:spcPts val="6299"/>
              </a:lnSpc>
              <a:spcBef>
                <a:spcPct val="0"/>
              </a:spcBef>
            </a:pPr>
            <a:r>
              <a:rPr lang="en-US" sz="4499" dirty="0">
                <a:solidFill>
                  <a:srgbClr val="343F56"/>
                </a:solidFill>
                <a:latin typeface="Roboto"/>
                <a:ea typeface="Roboto"/>
                <a:cs typeface="Roboto"/>
                <a:sym typeface="Roboto"/>
              </a:rPr>
              <a:t>Collection Development</a:t>
            </a:r>
          </a:p>
        </p:txBody>
      </p:sp>
      <p:sp>
        <p:nvSpPr>
          <p:cNvPr id="16" name="Freeform 16">
            <a:extLst>
              <a:ext uri="{C183D7F6-B498-43B3-948B-1728B52AA6E4}">
                <adec:decorative xmlns:adec="http://schemas.microsoft.com/office/drawing/2017/decorative" val="1"/>
              </a:ext>
            </a:extLst>
          </p:cNvPr>
          <p:cNvSpPr/>
          <p:nvPr/>
        </p:nvSpPr>
        <p:spPr>
          <a:xfrm>
            <a:off x="1839713" y="8399279"/>
            <a:ext cx="942113" cy="942113"/>
          </a:xfrm>
          <a:custGeom>
            <a:avLst/>
            <a:gdLst/>
            <a:ahLst/>
            <a:cxnLst/>
            <a:rect l="l" t="t" r="r" b="b"/>
            <a:pathLst>
              <a:path w="942113" h="942113">
                <a:moveTo>
                  <a:pt x="0" y="0"/>
                </a:moveTo>
                <a:lnTo>
                  <a:pt x="942113" y="0"/>
                </a:lnTo>
                <a:lnTo>
                  <a:pt x="942113" y="942113"/>
                </a:lnTo>
                <a:lnTo>
                  <a:pt x="0" y="942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7"/>
          <p:cNvSpPr txBox="1"/>
          <p:nvPr/>
        </p:nvSpPr>
        <p:spPr>
          <a:xfrm>
            <a:off x="3403434" y="8436948"/>
            <a:ext cx="3835566" cy="771526"/>
          </a:xfrm>
          <a:prstGeom prst="rect">
            <a:avLst/>
          </a:prstGeom>
        </p:spPr>
        <p:txBody>
          <a:bodyPr wrap="square" lIns="0" tIns="0" rIns="0" bIns="0" rtlCol="0" anchor="t">
            <a:spAutoFit/>
          </a:bodyPr>
          <a:lstStyle/>
          <a:p>
            <a:pPr algn="l">
              <a:lnSpc>
                <a:spcPts val="6299"/>
              </a:lnSpc>
              <a:spcBef>
                <a:spcPct val="0"/>
              </a:spcBef>
            </a:pPr>
            <a:r>
              <a:rPr lang="en-US" sz="4499" dirty="0">
                <a:solidFill>
                  <a:srgbClr val="343F56"/>
                </a:solidFill>
                <a:latin typeface="Roboto"/>
                <a:ea typeface="Roboto"/>
                <a:cs typeface="Roboto"/>
                <a:sym typeface="Roboto"/>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6CA"/>
        </a:solidFill>
        <a:effectLst/>
      </p:bgPr>
    </p:bg>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4479826" y="1419542"/>
            <a:ext cx="9328348" cy="13722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639"/>
              </a:lnSpc>
              <a:spcBef>
                <a:spcPts val="0"/>
              </a:spcBef>
              <a:spcAft>
                <a:spcPts val="0"/>
              </a:spcAft>
              <a:buClrTx/>
              <a:buSzTx/>
              <a:buFontTx/>
              <a:buNone/>
              <a:tabLst/>
              <a:defRPr/>
            </a:pPr>
            <a:r>
              <a:rPr kumimoji="0" lang="en-US" sz="7599" b="1" i="0" u="none" strike="noStrike" kern="1200" cap="none" spc="0" normalizeH="0" baseline="0" noProof="0" dirty="0">
                <a:ln>
                  <a:noFill/>
                </a:ln>
                <a:solidFill>
                  <a:srgbClr val="343F56"/>
                </a:solidFill>
                <a:effectLst/>
                <a:uLnTx/>
                <a:uFillTx/>
                <a:latin typeface="Hagrid Heavy"/>
                <a:ea typeface="Hagrid Heavy"/>
                <a:cs typeface="Hagrid Heavy"/>
                <a:sym typeface="Hagrid Heavy"/>
              </a:rPr>
              <a:t>ABOUT ME</a:t>
            </a:r>
          </a:p>
        </p:txBody>
      </p:sp>
      <p:sp>
        <p:nvSpPr>
          <p:cNvPr id="8" name="TextBox 8"/>
          <p:cNvSpPr txBox="1"/>
          <p:nvPr/>
        </p:nvSpPr>
        <p:spPr>
          <a:xfrm>
            <a:off x="6439781" y="3206749"/>
            <a:ext cx="11689653" cy="5650865"/>
          </a:xfrm>
          <a:prstGeom prst="rect">
            <a:avLst/>
          </a:prstGeom>
        </p:spPr>
        <p:txBody>
          <a:bodyPr lIns="0" tIns="0" rIns="0" bIns="0" rtlCol="0" anchor="t">
            <a:spAutoFit/>
          </a:bodyPr>
          <a:lstStyle/>
          <a:p>
            <a:pPr algn="l">
              <a:lnSpc>
                <a:spcPts val="4060"/>
              </a:lnSpc>
              <a:spcBef>
                <a:spcPct val="0"/>
              </a:spcBef>
            </a:pPr>
            <a:r>
              <a:rPr lang="en-US" sz="2900" b="1">
                <a:solidFill>
                  <a:srgbClr val="343F56"/>
                </a:solidFill>
                <a:latin typeface="Roboto Bold"/>
                <a:ea typeface="Roboto Bold"/>
                <a:cs typeface="Roboto Bold"/>
                <a:sym typeface="Roboto Bold"/>
              </a:rPr>
              <a:t>Library Media Specialist at Bennett Elementary School in the Poudre School District since 2023</a:t>
            </a:r>
          </a:p>
          <a:p>
            <a:pPr algn="l">
              <a:lnSpc>
                <a:spcPts val="4060"/>
              </a:lnSpc>
              <a:spcBef>
                <a:spcPct val="0"/>
              </a:spcBef>
            </a:pPr>
            <a:endParaRPr lang="en-US" sz="2900" b="1">
              <a:solidFill>
                <a:srgbClr val="343F56"/>
              </a:solidFill>
              <a:latin typeface="Roboto Bold"/>
              <a:ea typeface="Roboto Bold"/>
              <a:cs typeface="Roboto Bold"/>
              <a:sym typeface="Roboto Bold"/>
            </a:endParaRPr>
          </a:p>
          <a:p>
            <a:pPr algn="l">
              <a:lnSpc>
                <a:spcPts val="4060"/>
              </a:lnSpc>
              <a:spcBef>
                <a:spcPct val="0"/>
              </a:spcBef>
            </a:pPr>
            <a:r>
              <a:rPr lang="en-US" sz="2900" b="1">
                <a:solidFill>
                  <a:srgbClr val="343F56"/>
                </a:solidFill>
                <a:latin typeface="Roboto Bold"/>
                <a:ea typeface="Roboto Bold"/>
                <a:cs typeface="Roboto Bold"/>
                <a:sym typeface="Roboto Bold"/>
              </a:rPr>
              <a:t>Library Media Specialist, Adventures Education Coordinator, Middle School Library Lead at the Expeditionary Learning Middle School (ELMS) in the Syracuse City School District in New York from 2012-2023. </a:t>
            </a:r>
          </a:p>
          <a:p>
            <a:pPr algn="l">
              <a:lnSpc>
                <a:spcPts val="4060"/>
              </a:lnSpc>
              <a:spcBef>
                <a:spcPct val="0"/>
              </a:spcBef>
            </a:pPr>
            <a:endParaRPr lang="en-US" sz="2900" b="1">
              <a:solidFill>
                <a:srgbClr val="343F56"/>
              </a:solidFill>
              <a:latin typeface="Roboto Bold"/>
              <a:ea typeface="Roboto Bold"/>
              <a:cs typeface="Roboto Bold"/>
              <a:sym typeface="Roboto Bold"/>
            </a:endParaRPr>
          </a:p>
          <a:p>
            <a:pPr algn="l">
              <a:lnSpc>
                <a:spcPts val="4060"/>
              </a:lnSpc>
              <a:spcBef>
                <a:spcPct val="0"/>
              </a:spcBef>
            </a:pPr>
            <a:r>
              <a:rPr lang="en-US" sz="2900" b="1">
                <a:solidFill>
                  <a:srgbClr val="343F56"/>
                </a:solidFill>
                <a:latin typeface="Roboto Bold"/>
                <a:ea typeface="Roboto Bold"/>
                <a:cs typeface="Roboto Bold"/>
                <a:sym typeface="Roboto Bold"/>
              </a:rPr>
              <a:t>My goal in the library is to create a welcoming environment where kids feel inspired to explore and share their interests with the community. </a:t>
            </a:r>
          </a:p>
          <a:p>
            <a:pPr algn="l">
              <a:lnSpc>
                <a:spcPts val="4060"/>
              </a:lnSpc>
              <a:spcBef>
                <a:spcPct val="0"/>
              </a:spcBef>
            </a:pPr>
            <a:endParaRPr lang="en-US" sz="2900" b="1">
              <a:solidFill>
                <a:srgbClr val="343F56"/>
              </a:solidFill>
              <a:latin typeface="Roboto Bold"/>
              <a:ea typeface="Roboto Bold"/>
              <a:cs typeface="Roboto Bold"/>
              <a:sym typeface="Roboto Bold"/>
            </a:endParaRPr>
          </a:p>
        </p:txBody>
      </p:sp>
      <p:sp>
        <p:nvSpPr>
          <p:cNvPr id="2" name="Freeform 2" descr="Picture of Tads holding a book. "/>
          <p:cNvSpPr/>
          <p:nvPr/>
        </p:nvSpPr>
        <p:spPr>
          <a:xfrm>
            <a:off x="599771" y="3273424"/>
            <a:ext cx="5509791" cy="5509791"/>
          </a:xfrm>
          <a:custGeom>
            <a:avLst/>
            <a:gdLst/>
            <a:ahLst/>
            <a:cxnLst/>
            <a:rect l="l" t="t" r="r" b="b"/>
            <a:pathLst>
              <a:path w="5509791" h="5509791">
                <a:moveTo>
                  <a:pt x="0" y="0"/>
                </a:moveTo>
                <a:lnTo>
                  <a:pt x="5509791" y="0"/>
                </a:lnTo>
                <a:lnTo>
                  <a:pt x="5509791" y="5509790"/>
                </a:lnTo>
                <a:lnTo>
                  <a:pt x="0" y="5509790"/>
                </a:lnTo>
                <a:lnTo>
                  <a:pt x="0" y="0"/>
                </a:lnTo>
                <a:close/>
              </a:path>
            </a:pathLst>
          </a:custGeom>
          <a:blipFill>
            <a:blip r:embed="rId2"/>
            <a:stretch>
              <a:fillRect/>
            </a:stretch>
          </a:blipFill>
        </p:spPr>
        <p:txBody>
          <a:bodyPr/>
          <a:lstStyle/>
          <a:p>
            <a:endParaRPr lang="en-US"/>
          </a:p>
        </p:txBody>
      </p:sp>
      <p:sp>
        <p:nvSpPr>
          <p:cNvPr id="7" name="TextBox 7">
            <a:extLst>
              <a:ext uri="{C183D7F6-B498-43B3-948B-1728B52AA6E4}">
                <adec:decorative xmlns:adec="http://schemas.microsoft.com/office/drawing/2017/decorative" val="1"/>
              </a:ext>
            </a:extLst>
          </p:cNvPr>
          <p:cNvSpPr txBox="1"/>
          <p:nvPr/>
        </p:nvSpPr>
        <p:spPr>
          <a:xfrm>
            <a:off x="1967291" y="9033828"/>
            <a:ext cx="2774752" cy="739113"/>
          </a:xfrm>
          <a:prstGeom prst="rect">
            <a:avLst/>
          </a:prstGeom>
        </p:spPr>
        <p:txBody>
          <a:bodyPr lIns="0" tIns="0" rIns="0" bIns="0" rtlCol="0" anchor="t">
            <a:spAutoFit/>
          </a:bodyPr>
          <a:lstStyle/>
          <a:p>
            <a:pPr algn="ctr">
              <a:lnSpc>
                <a:spcPts val="3080"/>
              </a:lnSpc>
            </a:pPr>
            <a:r>
              <a:rPr lang="en-US" sz="2200" b="1" dirty="0">
                <a:solidFill>
                  <a:srgbClr val="343F56"/>
                </a:solidFill>
                <a:latin typeface="Hagrid Ultra-Bold"/>
                <a:ea typeface="Hagrid Ultra-Bold"/>
                <a:cs typeface="Hagrid Ultra-Bold"/>
                <a:sym typeface="Hagrid Ultra-Bold"/>
              </a:rPr>
              <a:t>Kit </a:t>
            </a:r>
            <a:r>
              <a:rPr lang="en-US" sz="2200" b="1" dirty="0" err="1">
                <a:solidFill>
                  <a:srgbClr val="343F56"/>
                </a:solidFill>
                <a:latin typeface="Hagrid Ultra-Bold"/>
                <a:ea typeface="Hagrid Ultra-Bold"/>
                <a:cs typeface="Hagrid Ultra-Bold"/>
                <a:sym typeface="Hagrid Ultra-Bold"/>
              </a:rPr>
              <a:t>Elstad</a:t>
            </a:r>
            <a:r>
              <a:rPr lang="en-US" sz="2200" b="1" dirty="0">
                <a:solidFill>
                  <a:srgbClr val="343F56"/>
                </a:solidFill>
                <a:latin typeface="Hagrid Ultra-Bold"/>
                <a:ea typeface="Hagrid Ultra-Bold"/>
                <a:cs typeface="Hagrid Ultra-Bold"/>
                <a:sym typeface="Hagrid Ultra-Bold"/>
              </a:rPr>
              <a:t> (Tads)</a:t>
            </a:r>
          </a:p>
          <a:p>
            <a:pPr algn="ctr">
              <a:lnSpc>
                <a:spcPts val="3080"/>
              </a:lnSpc>
              <a:spcBef>
                <a:spcPct val="0"/>
              </a:spcBef>
            </a:pPr>
            <a:r>
              <a:rPr lang="en-US" sz="2200" b="1" dirty="0">
                <a:solidFill>
                  <a:srgbClr val="343F56"/>
                </a:solidFill>
                <a:latin typeface="Hagrid Ultra-Bold"/>
                <a:ea typeface="Hagrid Ultra-Bold"/>
                <a:cs typeface="Hagrid Ultra-Bold"/>
                <a:sym typeface="Hagrid Ultra-Bold"/>
              </a:rPr>
              <a:t>They/Them</a:t>
            </a:r>
          </a:p>
        </p:txBody>
      </p:sp>
      <p:grpSp>
        <p:nvGrpSpPr>
          <p:cNvPr id="4" name="Group 4">
            <a:extLst>
              <a:ext uri="{C183D7F6-B498-43B3-948B-1728B52AA6E4}">
                <adec:decorative xmlns:adec="http://schemas.microsoft.com/office/drawing/2017/decorative" val="1"/>
              </a:ext>
            </a:extLst>
          </p:cNvPr>
          <p:cNvGrpSpPr/>
          <p:nvPr/>
        </p:nvGrpSpPr>
        <p:grpSpPr>
          <a:xfrm>
            <a:off x="904072" y="870902"/>
            <a:ext cx="16355723" cy="353694"/>
            <a:chOff x="0" y="0"/>
            <a:chExt cx="21807631" cy="471593"/>
          </a:xfrm>
        </p:grpSpPr>
        <p:sp>
          <p:nvSpPr>
            <p:cNvPr id="5" name="AutoShape 5"/>
            <p:cNvSpPr/>
            <p:nvPr/>
          </p:nvSpPr>
          <p:spPr>
            <a:xfrm>
              <a:off x="6940654" y="235796"/>
              <a:ext cx="14866757" cy="128808"/>
            </a:xfrm>
            <a:prstGeom prst="line">
              <a:avLst/>
            </a:prstGeom>
            <a:ln w="50800" cap="flat">
              <a:solidFill>
                <a:srgbClr val="343F56"/>
              </a:solidFill>
              <a:prstDash val="solid"/>
              <a:headEnd type="none" w="sm" len="sm"/>
              <a:tailEnd type="none" w="sm" len="sm"/>
            </a:ln>
          </p:spPr>
          <p:txBody>
            <a:bodyPr/>
            <a:lstStyle/>
            <a:p>
              <a:endParaRPr lang="en-US"/>
            </a:p>
          </p:txBody>
        </p:sp>
        <p:sp>
          <p:nvSpPr>
            <p:cNvPr id="6" name="TextBox 6"/>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343F56"/>
                  </a:solidFill>
                  <a:latin typeface="Hagrid Ultra-Bold"/>
                  <a:ea typeface="Hagrid Ultra-Bold"/>
                  <a:cs typeface="Hagrid Ultra-Bold"/>
                  <a:sym typeface="Hagrid Ultra-Bold"/>
                </a:rPr>
                <a:t>THE IMPORTANCE OF MONSTERS</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43F56"/>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8700" y="3287897"/>
            <a:ext cx="7848588" cy="2791236"/>
            <a:chOff x="0" y="0"/>
            <a:chExt cx="2067118" cy="735140"/>
          </a:xfrm>
        </p:grpSpPr>
        <p:sp>
          <p:nvSpPr>
            <p:cNvPr id="3" name="Freeform 3"/>
            <p:cNvSpPr/>
            <p:nvPr/>
          </p:nvSpPr>
          <p:spPr>
            <a:xfrm>
              <a:off x="0" y="0"/>
              <a:ext cx="2067118" cy="735140"/>
            </a:xfrm>
            <a:custGeom>
              <a:avLst/>
              <a:gdLst/>
              <a:ahLst/>
              <a:cxnLst/>
              <a:rect l="l" t="t" r="r" b="b"/>
              <a:pathLst>
                <a:path w="2067118" h="735140">
                  <a:moveTo>
                    <a:pt x="0" y="0"/>
                  </a:moveTo>
                  <a:lnTo>
                    <a:pt x="2067118" y="0"/>
                  </a:lnTo>
                  <a:lnTo>
                    <a:pt x="2067118" y="735140"/>
                  </a:lnTo>
                  <a:lnTo>
                    <a:pt x="0" y="735140"/>
                  </a:lnTo>
                  <a:close/>
                </a:path>
              </a:pathLst>
            </a:custGeom>
            <a:solidFill>
              <a:srgbClr val="F5E6CA"/>
            </a:solidFill>
            <a:ln cap="sq">
              <a:noFill/>
              <a:prstDash val="solid"/>
              <a:miter/>
            </a:ln>
          </p:spPr>
          <p:txBody>
            <a:bodyPr/>
            <a:lstStyle/>
            <a:p>
              <a:endParaRPr lang="en-US"/>
            </a:p>
          </p:txBody>
        </p:sp>
        <p:sp>
          <p:nvSpPr>
            <p:cNvPr id="4" name="TextBox 4"/>
            <p:cNvSpPr txBox="1"/>
            <p:nvPr/>
          </p:nvSpPr>
          <p:spPr>
            <a:xfrm>
              <a:off x="0" y="-38100"/>
              <a:ext cx="2067118" cy="77324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9410712" y="3287897"/>
            <a:ext cx="7848588" cy="2791236"/>
            <a:chOff x="0" y="0"/>
            <a:chExt cx="2067118" cy="735140"/>
          </a:xfrm>
        </p:grpSpPr>
        <p:sp>
          <p:nvSpPr>
            <p:cNvPr id="6" name="Freeform 6"/>
            <p:cNvSpPr/>
            <p:nvPr/>
          </p:nvSpPr>
          <p:spPr>
            <a:xfrm>
              <a:off x="0" y="0"/>
              <a:ext cx="2067118" cy="735140"/>
            </a:xfrm>
            <a:custGeom>
              <a:avLst/>
              <a:gdLst/>
              <a:ahLst/>
              <a:cxnLst/>
              <a:rect l="l" t="t" r="r" b="b"/>
              <a:pathLst>
                <a:path w="2067118" h="735140">
                  <a:moveTo>
                    <a:pt x="0" y="0"/>
                  </a:moveTo>
                  <a:lnTo>
                    <a:pt x="2067118" y="0"/>
                  </a:lnTo>
                  <a:lnTo>
                    <a:pt x="2067118" y="735140"/>
                  </a:lnTo>
                  <a:lnTo>
                    <a:pt x="0" y="735140"/>
                  </a:lnTo>
                  <a:close/>
                </a:path>
              </a:pathLst>
            </a:custGeom>
            <a:solidFill>
              <a:srgbClr val="F5E6CA"/>
            </a:solidFill>
            <a:ln cap="sq">
              <a:noFill/>
              <a:prstDash val="solid"/>
              <a:miter/>
            </a:ln>
          </p:spPr>
          <p:txBody>
            <a:bodyPr/>
            <a:lstStyle/>
            <a:p>
              <a:endParaRPr lang="en-US"/>
            </a:p>
          </p:txBody>
        </p:sp>
        <p:sp>
          <p:nvSpPr>
            <p:cNvPr id="7" name="TextBox 7"/>
            <p:cNvSpPr txBox="1"/>
            <p:nvPr/>
          </p:nvSpPr>
          <p:spPr>
            <a:xfrm>
              <a:off x="0" y="-38100"/>
              <a:ext cx="2067118" cy="77324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1028700" y="6609221"/>
            <a:ext cx="16230600" cy="2382129"/>
            <a:chOff x="0" y="0"/>
            <a:chExt cx="4274726" cy="627392"/>
          </a:xfrm>
        </p:grpSpPr>
        <p:sp>
          <p:nvSpPr>
            <p:cNvPr id="9" name="Freeform 9"/>
            <p:cNvSpPr/>
            <p:nvPr/>
          </p:nvSpPr>
          <p:spPr>
            <a:xfrm>
              <a:off x="0" y="0"/>
              <a:ext cx="4274726" cy="627392"/>
            </a:xfrm>
            <a:custGeom>
              <a:avLst/>
              <a:gdLst/>
              <a:ahLst/>
              <a:cxnLst/>
              <a:rect l="l" t="t" r="r" b="b"/>
              <a:pathLst>
                <a:path w="4274726" h="627392">
                  <a:moveTo>
                    <a:pt x="0" y="0"/>
                  </a:moveTo>
                  <a:lnTo>
                    <a:pt x="4274726" y="0"/>
                  </a:lnTo>
                  <a:lnTo>
                    <a:pt x="4274726" y="627392"/>
                  </a:lnTo>
                  <a:lnTo>
                    <a:pt x="0" y="627392"/>
                  </a:lnTo>
                  <a:close/>
                </a:path>
              </a:pathLst>
            </a:custGeom>
            <a:solidFill>
              <a:srgbClr val="F5E6CA"/>
            </a:solidFill>
            <a:ln cap="sq">
              <a:noFill/>
              <a:prstDash val="solid"/>
              <a:miter/>
            </a:ln>
          </p:spPr>
          <p:txBody>
            <a:bodyPr/>
            <a:lstStyle/>
            <a:p>
              <a:endParaRPr lang="en-US"/>
            </a:p>
          </p:txBody>
        </p:sp>
        <p:sp>
          <p:nvSpPr>
            <p:cNvPr id="10" name="TextBox 10"/>
            <p:cNvSpPr txBox="1"/>
            <p:nvPr/>
          </p:nvSpPr>
          <p:spPr>
            <a:xfrm>
              <a:off x="0" y="-38100"/>
              <a:ext cx="4274726" cy="665492"/>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a:spLocks noGrp="1"/>
          </p:cNvSpPr>
          <p:nvPr>
            <p:ph type="title" idx="4294967295"/>
          </p:nvPr>
        </p:nvSpPr>
        <p:spPr>
          <a:xfrm>
            <a:off x="2690523" y="1384378"/>
            <a:ext cx="12906955" cy="13701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639"/>
              </a:lnSpc>
              <a:spcBef>
                <a:spcPts val="0"/>
              </a:spcBef>
              <a:spcAft>
                <a:spcPts val="0"/>
              </a:spcAft>
              <a:buClrTx/>
              <a:buSzTx/>
              <a:buFontTx/>
              <a:buNone/>
              <a:tabLst/>
              <a:defRPr/>
            </a:pPr>
            <a:r>
              <a:rPr kumimoji="0" lang="en-US" sz="7599" b="1" i="0" u="none" strike="noStrike" kern="1200" cap="none" spc="0" normalizeH="0" baseline="0" noProof="0" dirty="0">
                <a:ln>
                  <a:noFill/>
                </a:ln>
                <a:solidFill>
                  <a:srgbClr val="F5E6CA"/>
                </a:solidFill>
                <a:effectLst/>
                <a:uLnTx/>
                <a:uFillTx/>
                <a:latin typeface="Hagrid Heavy"/>
                <a:ea typeface="Hagrid Heavy"/>
                <a:cs typeface="Hagrid Heavy"/>
                <a:sym typeface="Hagrid Heavy"/>
              </a:rPr>
              <a:t>LEARNING OUTCOMES</a:t>
            </a:r>
          </a:p>
        </p:txBody>
      </p:sp>
      <p:sp>
        <p:nvSpPr>
          <p:cNvPr id="15" name="TextBox 15"/>
          <p:cNvSpPr txBox="1"/>
          <p:nvPr/>
        </p:nvSpPr>
        <p:spPr>
          <a:xfrm>
            <a:off x="1954427" y="3409034"/>
            <a:ext cx="6165768" cy="2564765"/>
          </a:xfrm>
          <a:prstGeom prst="rect">
            <a:avLst/>
          </a:prstGeom>
        </p:spPr>
        <p:txBody>
          <a:bodyPr lIns="0" tIns="0" rIns="0" bIns="0" rtlCol="0" anchor="t">
            <a:spAutoFit/>
          </a:bodyPr>
          <a:lstStyle/>
          <a:p>
            <a:pPr algn="l">
              <a:lnSpc>
                <a:spcPts val="4060"/>
              </a:lnSpc>
            </a:pPr>
            <a:r>
              <a:rPr lang="en-US" sz="2900">
                <a:solidFill>
                  <a:srgbClr val="343F56"/>
                </a:solidFill>
                <a:latin typeface="Roboto"/>
                <a:ea typeface="Roboto"/>
                <a:cs typeface="Roboto"/>
                <a:sym typeface="Roboto"/>
              </a:rPr>
              <a:t>Attendees will be able to explore and understand the importance of adding exciting and engaging middle grade horror titles to their collection.</a:t>
            </a:r>
          </a:p>
          <a:p>
            <a:pPr algn="l">
              <a:lnSpc>
                <a:spcPts val="4060"/>
              </a:lnSpc>
            </a:pPr>
            <a:endParaRPr lang="en-US" sz="2900">
              <a:solidFill>
                <a:srgbClr val="343F56"/>
              </a:solidFill>
              <a:latin typeface="Roboto"/>
              <a:ea typeface="Roboto"/>
              <a:cs typeface="Roboto"/>
              <a:sym typeface="Roboto"/>
            </a:endParaRPr>
          </a:p>
        </p:txBody>
      </p:sp>
      <p:sp>
        <p:nvSpPr>
          <p:cNvPr id="16" name="TextBox 16"/>
          <p:cNvSpPr txBox="1"/>
          <p:nvPr/>
        </p:nvSpPr>
        <p:spPr>
          <a:xfrm>
            <a:off x="10406309" y="3409034"/>
            <a:ext cx="6165768" cy="2564765"/>
          </a:xfrm>
          <a:prstGeom prst="rect">
            <a:avLst/>
          </a:prstGeom>
        </p:spPr>
        <p:txBody>
          <a:bodyPr lIns="0" tIns="0" rIns="0" bIns="0" rtlCol="0" anchor="t">
            <a:spAutoFit/>
          </a:bodyPr>
          <a:lstStyle/>
          <a:p>
            <a:pPr algn="l">
              <a:lnSpc>
                <a:spcPts val="4060"/>
              </a:lnSpc>
            </a:pPr>
            <a:r>
              <a:rPr lang="en-US" sz="2900">
                <a:solidFill>
                  <a:srgbClr val="343F56"/>
                </a:solidFill>
                <a:latin typeface="Roboto"/>
                <a:ea typeface="Roboto"/>
                <a:cs typeface="Roboto"/>
                <a:sym typeface="Roboto"/>
              </a:rPr>
              <a:t>Attendees will be able to recognize barriers that may arise during the collection development process and prepare to meet those needs.</a:t>
            </a:r>
          </a:p>
          <a:p>
            <a:pPr algn="l">
              <a:lnSpc>
                <a:spcPts val="4060"/>
              </a:lnSpc>
            </a:pPr>
            <a:endParaRPr lang="en-US" sz="2900">
              <a:solidFill>
                <a:srgbClr val="343F56"/>
              </a:solidFill>
              <a:latin typeface="Roboto"/>
              <a:ea typeface="Roboto"/>
              <a:cs typeface="Roboto"/>
              <a:sym typeface="Roboto"/>
            </a:endParaRPr>
          </a:p>
        </p:txBody>
      </p:sp>
      <p:sp>
        <p:nvSpPr>
          <p:cNvPr id="17" name="TextBox 17"/>
          <p:cNvSpPr txBox="1"/>
          <p:nvPr/>
        </p:nvSpPr>
        <p:spPr>
          <a:xfrm>
            <a:off x="1954427" y="6940935"/>
            <a:ext cx="14695190" cy="2050415"/>
          </a:xfrm>
          <a:prstGeom prst="rect">
            <a:avLst/>
          </a:prstGeom>
        </p:spPr>
        <p:txBody>
          <a:bodyPr lIns="0" tIns="0" rIns="0" bIns="0" rtlCol="0" anchor="t">
            <a:spAutoFit/>
          </a:bodyPr>
          <a:lstStyle/>
          <a:p>
            <a:pPr algn="l">
              <a:lnSpc>
                <a:spcPts val="4060"/>
              </a:lnSpc>
            </a:pPr>
            <a:r>
              <a:rPr lang="en-US" sz="2900">
                <a:solidFill>
                  <a:srgbClr val="343F56"/>
                </a:solidFill>
                <a:latin typeface="Roboto"/>
                <a:ea typeface="Roboto"/>
                <a:cs typeface="Roboto"/>
                <a:sym typeface="Roboto"/>
              </a:rPr>
              <a:t>Attendees will be able to explore the needs of their student population and evaluate current collections to identify what moves should be made with their collection development specifically as it relates to the horror genre.</a:t>
            </a:r>
          </a:p>
          <a:p>
            <a:pPr algn="l">
              <a:lnSpc>
                <a:spcPts val="4060"/>
              </a:lnSpc>
            </a:pPr>
            <a:endParaRPr lang="en-US" sz="2900">
              <a:solidFill>
                <a:srgbClr val="343F56"/>
              </a:solidFill>
              <a:latin typeface="Roboto"/>
              <a:ea typeface="Roboto"/>
              <a:cs typeface="Roboto"/>
              <a:sym typeface="Roboto"/>
            </a:endParaRPr>
          </a:p>
        </p:txBody>
      </p:sp>
      <p:grpSp>
        <p:nvGrpSpPr>
          <p:cNvPr id="18" name="Group 18">
            <a:extLst>
              <a:ext uri="{C183D7F6-B498-43B3-948B-1728B52AA6E4}">
                <adec:decorative xmlns:adec="http://schemas.microsoft.com/office/drawing/2017/decorative" val="1"/>
              </a:ext>
            </a:extLst>
          </p:cNvPr>
          <p:cNvGrpSpPr/>
          <p:nvPr/>
        </p:nvGrpSpPr>
        <p:grpSpPr>
          <a:xfrm>
            <a:off x="1028700" y="656009"/>
            <a:ext cx="16355723" cy="353694"/>
            <a:chOff x="0" y="0"/>
            <a:chExt cx="21807631" cy="471593"/>
          </a:xfrm>
        </p:grpSpPr>
        <p:sp>
          <p:nvSpPr>
            <p:cNvPr id="19" name="AutoShape 19"/>
            <p:cNvSpPr/>
            <p:nvPr/>
          </p:nvSpPr>
          <p:spPr>
            <a:xfrm>
              <a:off x="6940654" y="235796"/>
              <a:ext cx="14866757" cy="128808"/>
            </a:xfrm>
            <a:prstGeom prst="line">
              <a:avLst/>
            </a:prstGeom>
            <a:ln w="50800" cap="flat">
              <a:solidFill>
                <a:srgbClr val="F5E6CA"/>
              </a:solidFill>
              <a:prstDash val="solid"/>
              <a:headEnd type="none" w="sm" len="sm"/>
              <a:tailEnd type="none" w="sm" len="sm"/>
            </a:ln>
          </p:spPr>
          <p:txBody>
            <a:bodyPr/>
            <a:lstStyle/>
            <a:p>
              <a:endParaRPr lang="en-US"/>
            </a:p>
          </p:txBody>
        </p:sp>
        <p:sp>
          <p:nvSpPr>
            <p:cNvPr id="20" name="TextBox 20"/>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F5E6CA"/>
                  </a:solidFill>
                  <a:latin typeface="Hagrid Ultra-Bold"/>
                  <a:ea typeface="Hagrid Ultra-Bold"/>
                  <a:cs typeface="Hagrid Ultra-Bold"/>
                  <a:sym typeface="Hagrid Ultra-Bold"/>
                </a:rPr>
                <a:t>THE IMPORTANCE OF MONSTERS</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6C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66138" y="713141"/>
            <a:ext cx="16355723" cy="353694"/>
            <a:chOff x="0" y="0"/>
            <a:chExt cx="21807631" cy="471593"/>
          </a:xfrm>
        </p:grpSpPr>
        <p:sp>
          <p:nvSpPr>
            <p:cNvPr id="3" name="AutoShape 3"/>
            <p:cNvSpPr/>
            <p:nvPr/>
          </p:nvSpPr>
          <p:spPr>
            <a:xfrm>
              <a:off x="6940654" y="235796"/>
              <a:ext cx="14866757" cy="128808"/>
            </a:xfrm>
            <a:prstGeom prst="line">
              <a:avLst/>
            </a:prstGeom>
            <a:ln w="50800" cap="flat">
              <a:solidFill>
                <a:srgbClr val="343F56"/>
              </a:solidFill>
              <a:prstDash val="solid"/>
              <a:headEnd type="none" w="sm" len="sm"/>
              <a:tailEnd type="none" w="sm" len="sm"/>
            </a:ln>
          </p:spPr>
          <p:txBody>
            <a:bodyPr/>
            <a:lstStyle/>
            <a:p>
              <a:endParaRPr lang="en-US"/>
            </a:p>
          </p:txBody>
        </p:sp>
        <p:sp>
          <p:nvSpPr>
            <p:cNvPr id="4" name="TextBox 4"/>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343F56"/>
                  </a:solidFill>
                  <a:latin typeface="Hagrid Ultra-Bold"/>
                  <a:ea typeface="Hagrid Ultra-Bold"/>
                  <a:cs typeface="Hagrid Ultra-Bold"/>
                  <a:sym typeface="Hagrid Ultra-Bold"/>
                </a:rPr>
                <a:t>THE IMPORTANCE OF MONSTERS</a:t>
              </a:r>
            </a:p>
          </p:txBody>
        </p:sp>
      </p:grpSp>
      <p:sp>
        <p:nvSpPr>
          <p:cNvPr id="23" name="TextBox 23"/>
          <p:cNvSpPr txBox="1">
            <a:spLocks noGrp="1"/>
          </p:cNvSpPr>
          <p:nvPr>
            <p:ph type="title" idx="4294967295"/>
          </p:nvPr>
        </p:nvSpPr>
        <p:spPr>
          <a:xfrm>
            <a:off x="1028700" y="1393171"/>
            <a:ext cx="16230600" cy="10883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599"/>
              </a:lnSpc>
              <a:spcBef>
                <a:spcPts val="0"/>
              </a:spcBef>
              <a:spcAft>
                <a:spcPts val="0"/>
              </a:spcAft>
              <a:buClrTx/>
              <a:buSzTx/>
              <a:buFontTx/>
              <a:buNone/>
              <a:tabLst/>
              <a:defRPr/>
            </a:pPr>
            <a:r>
              <a:rPr kumimoji="0" lang="en-US" sz="7599" b="1" i="0" u="none" strike="noStrike" kern="1200" cap="none" spc="0" normalizeH="0" baseline="0" noProof="0" dirty="0">
                <a:ln>
                  <a:noFill/>
                </a:ln>
                <a:solidFill>
                  <a:srgbClr val="343F56"/>
                </a:solidFill>
                <a:effectLst/>
                <a:uLnTx/>
                <a:uFillTx/>
                <a:latin typeface="Hagrid Heavy"/>
                <a:ea typeface="Hagrid Heavy"/>
                <a:cs typeface="Hagrid Heavy"/>
                <a:sym typeface="Hagrid Heavy"/>
              </a:rPr>
              <a:t>WHY HORROR?</a:t>
            </a:r>
          </a:p>
        </p:txBody>
      </p:sp>
      <p:sp>
        <p:nvSpPr>
          <p:cNvPr id="5" name="Freeform 5" descr="Photo of a young child reading a book with their grandfather."/>
          <p:cNvSpPr/>
          <p:nvPr/>
        </p:nvSpPr>
        <p:spPr>
          <a:xfrm>
            <a:off x="1564295" y="2460457"/>
            <a:ext cx="3136596" cy="3383490"/>
          </a:xfrm>
          <a:custGeom>
            <a:avLst/>
            <a:gdLst/>
            <a:ahLst/>
            <a:cxnLst/>
            <a:rect l="l" t="t" r="r" b="b"/>
            <a:pathLst>
              <a:path w="3136596" h="3383490">
                <a:moveTo>
                  <a:pt x="0" y="0"/>
                </a:moveTo>
                <a:lnTo>
                  <a:pt x="3136596" y="0"/>
                </a:lnTo>
                <a:lnTo>
                  <a:pt x="3136596" y="3383490"/>
                </a:lnTo>
                <a:lnTo>
                  <a:pt x="0" y="3383490"/>
                </a:lnTo>
                <a:lnTo>
                  <a:pt x="0" y="0"/>
                </a:lnTo>
                <a:close/>
              </a:path>
            </a:pathLst>
          </a:custGeom>
          <a:blipFill>
            <a:blip r:embed="rId2"/>
            <a:stretch>
              <a:fillRect/>
            </a:stretch>
          </a:blipFill>
        </p:spPr>
        <p:txBody>
          <a:bodyPr/>
          <a:lstStyle/>
          <a:p>
            <a:endParaRPr lang="en-US"/>
          </a:p>
        </p:txBody>
      </p:sp>
      <p:sp>
        <p:nvSpPr>
          <p:cNvPr id="6" name="Freeform 6" descr="Photo of two children reading. "/>
          <p:cNvSpPr/>
          <p:nvPr/>
        </p:nvSpPr>
        <p:spPr>
          <a:xfrm>
            <a:off x="1419246" y="6872647"/>
            <a:ext cx="3426694" cy="3115323"/>
          </a:xfrm>
          <a:custGeom>
            <a:avLst/>
            <a:gdLst/>
            <a:ahLst/>
            <a:cxnLst/>
            <a:rect l="l" t="t" r="r" b="b"/>
            <a:pathLst>
              <a:path w="3426694" h="3115323">
                <a:moveTo>
                  <a:pt x="0" y="0"/>
                </a:moveTo>
                <a:lnTo>
                  <a:pt x="3426693" y="0"/>
                </a:lnTo>
                <a:lnTo>
                  <a:pt x="3426693" y="3115323"/>
                </a:lnTo>
                <a:lnTo>
                  <a:pt x="0" y="3115323"/>
                </a:lnTo>
                <a:lnTo>
                  <a:pt x="0" y="0"/>
                </a:lnTo>
                <a:close/>
              </a:path>
            </a:pathLst>
          </a:custGeom>
          <a:blipFill>
            <a:blip r:embed="rId3"/>
            <a:stretch>
              <a:fillRect/>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3174324" y="6339247"/>
            <a:ext cx="23788913" cy="38100"/>
            <a:chOff x="0" y="0"/>
            <a:chExt cx="31718550" cy="50800"/>
          </a:xfrm>
        </p:grpSpPr>
        <p:sp>
          <p:nvSpPr>
            <p:cNvPr id="8" name="AutoShape 8"/>
            <p:cNvSpPr/>
            <p:nvPr/>
          </p:nvSpPr>
          <p:spPr>
            <a:xfrm>
              <a:off x="0" y="25400"/>
              <a:ext cx="8656320" cy="0"/>
            </a:xfrm>
            <a:prstGeom prst="line">
              <a:avLst/>
            </a:prstGeom>
            <a:ln w="50800" cap="flat">
              <a:solidFill>
                <a:srgbClr val="343F56"/>
              </a:solidFill>
              <a:prstDash val="solid"/>
              <a:headEnd type="oval" w="lg" len="lg"/>
              <a:tailEnd type="oval" w="lg" len="lg"/>
            </a:ln>
          </p:spPr>
          <p:txBody>
            <a:bodyPr/>
            <a:lstStyle/>
            <a:p>
              <a:endParaRPr lang="en-US"/>
            </a:p>
          </p:txBody>
        </p:sp>
        <p:sp>
          <p:nvSpPr>
            <p:cNvPr id="9" name="AutoShape 9"/>
            <p:cNvSpPr/>
            <p:nvPr/>
          </p:nvSpPr>
          <p:spPr>
            <a:xfrm>
              <a:off x="8509051" y="25400"/>
              <a:ext cx="7898149" cy="0"/>
            </a:xfrm>
            <a:prstGeom prst="line">
              <a:avLst/>
            </a:prstGeom>
            <a:ln w="50800" cap="flat">
              <a:solidFill>
                <a:srgbClr val="343F56"/>
              </a:solidFill>
              <a:prstDash val="solid"/>
              <a:headEnd type="oval" w="lg" len="lg"/>
              <a:tailEnd type="oval" w="lg" len="lg"/>
            </a:ln>
          </p:spPr>
          <p:txBody>
            <a:bodyPr/>
            <a:lstStyle/>
            <a:p>
              <a:endParaRPr lang="en-US"/>
            </a:p>
          </p:txBody>
        </p:sp>
        <p:sp>
          <p:nvSpPr>
            <p:cNvPr id="10" name="AutoShape 10"/>
            <p:cNvSpPr/>
            <p:nvPr/>
          </p:nvSpPr>
          <p:spPr>
            <a:xfrm>
              <a:off x="16156111" y="25400"/>
              <a:ext cx="7898149" cy="0"/>
            </a:xfrm>
            <a:prstGeom prst="line">
              <a:avLst/>
            </a:prstGeom>
            <a:ln w="50800" cap="flat">
              <a:solidFill>
                <a:srgbClr val="343F56"/>
              </a:solidFill>
              <a:prstDash val="solid"/>
              <a:headEnd type="oval" w="lg" len="lg"/>
              <a:tailEnd type="oval" w="lg" len="lg"/>
            </a:ln>
          </p:spPr>
          <p:txBody>
            <a:bodyPr/>
            <a:lstStyle/>
            <a:p>
              <a:endParaRPr lang="en-US"/>
            </a:p>
          </p:txBody>
        </p:sp>
        <p:sp>
          <p:nvSpPr>
            <p:cNvPr id="11" name="AutoShape 11"/>
            <p:cNvSpPr/>
            <p:nvPr/>
          </p:nvSpPr>
          <p:spPr>
            <a:xfrm>
              <a:off x="23820401" y="25400"/>
              <a:ext cx="7898149" cy="0"/>
            </a:xfrm>
            <a:prstGeom prst="line">
              <a:avLst/>
            </a:prstGeom>
            <a:ln w="50800" cap="flat">
              <a:solidFill>
                <a:srgbClr val="343F56"/>
              </a:solidFill>
              <a:prstDash val="solid"/>
              <a:headEnd type="oval" w="lg" len="lg"/>
              <a:tailEnd type="oval" w="lg" len="lg"/>
            </a:ln>
          </p:spPr>
          <p:txBody>
            <a:bodyPr/>
            <a:lstStyle/>
            <a:p>
              <a:endParaRPr lang="en-US"/>
            </a:p>
          </p:txBody>
        </p:sp>
      </p:grpSp>
      <p:grpSp>
        <p:nvGrpSpPr>
          <p:cNvPr id="12" name="Group 12" descr="Book covers for Scary stories to tell in the dark and Chilling Ghost Stories."/>
          <p:cNvGrpSpPr/>
          <p:nvPr/>
        </p:nvGrpSpPr>
        <p:grpSpPr>
          <a:xfrm>
            <a:off x="6714453" y="2665020"/>
            <a:ext cx="4380422" cy="3178926"/>
            <a:chOff x="0" y="0"/>
            <a:chExt cx="5840563" cy="4238568"/>
          </a:xfrm>
        </p:grpSpPr>
        <p:sp>
          <p:nvSpPr>
            <p:cNvPr id="13" name="Freeform 13"/>
            <p:cNvSpPr/>
            <p:nvPr/>
          </p:nvSpPr>
          <p:spPr>
            <a:xfrm>
              <a:off x="0" y="0"/>
              <a:ext cx="2827125" cy="4238568"/>
            </a:xfrm>
            <a:custGeom>
              <a:avLst/>
              <a:gdLst/>
              <a:ahLst/>
              <a:cxnLst/>
              <a:rect l="l" t="t" r="r" b="b"/>
              <a:pathLst>
                <a:path w="2827125" h="4238568">
                  <a:moveTo>
                    <a:pt x="0" y="0"/>
                  </a:moveTo>
                  <a:lnTo>
                    <a:pt x="2827125" y="0"/>
                  </a:lnTo>
                  <a:lnTo>
                    <a:pt x="2827125" y="4238568"/>
                  </a:lnTo>
                  <a:lnTo>
                    <a:pt x="0" y="4238568"/>
                  </a:lnTo>
                  <a:lnTo>
                    <a:pt x="0" y="0"/>
                  </a:lnTo>
                  <a:close/>
                </a:path>
              </a:pathLst>
            </a:custGeom>
            <a:blipFill>
              <a:blip r:embed="rId4"/>
              <a:stretch>
                <a:fillRect/>
              </a:stretch>
            </a:blipFill>
          </p:spPr>
          <p:txBody>
            <a:bodyPr/>
            <a:lstStyle/>
            <a:p>
              <a:endParaRPr lang="en-US"/>
            </a:p>
          </p:txBody>
        </p:sp>
        <p:sp>
          <p:nvSpPr>
            <p:cNvPr id="14" name="Freeform 14"/>
            <p:cNvSpPr/>
            <p:nvPr/>
          </p:nvSpPr>
          <p:spPr>
            <a:xfrm>
              <a:off x="3253163" y="0"/>
              <a:ext cx="2587399" cy="4238568"/>
            </a:xfrm>
            <a:custGeom>
              <a:avLst/>
              <a:gdLst/>
              <a:ahLst/>
              <a:cxnLst/>
              <a:rect l="l" t="t" r="r" b="b"/>
              <a:pathLst>
                <a:path w="2587399" h="4238568">
                  <a:moveTo>
                    <a:pt x="0" y="0"/>
                  </a:moveTo>
                  <a:lnTo>
                    <a:pt x="2587400" y="0"/>
                  </a:lnTo>
                  <a:lnTo>
                    <a:pt x="2587400" y="4238568"/>
                  </a:lnTo>
                  <a:lnTo>
                    <a:pt x="0" y="4238568"/>
                  </a:lnTo>
                  <a:lnTo>
                    <a:pt x="0" y="0"/>
                  </a:lnTo>
                  <a:close/>
                </a:path>
              </a:pathLst>
            </a:custGeom>
            <a:blipFill>
              <a:blip r:embed="rId5"/>
              <a:stretch>
                <a:fillRect/>
              </a:stretch>
            </a:blipFill>
          </p:spPr>
          <p:txBody>
            <a:bodyPr/>
            <a:lstStyle/>
            <a:p>
              <a:endParaRPr lang="en-US"/>
            </a:p>
          </p:txBody>
        </p:sp>
      </p:grpSp>
      <p:grpSp>
        <p:nvGrpSpPr>
          <p:cNvPr id="15" name="Group 15" descr="Covers for 3 Young Adult Horror books"/>
          <p:cNvGrpSpPr/>
          <p:nvPr/>
        </p:nvGrpSpPr>
        <p:grpSpPr>
          <a:xfrm>
            <a:off x="6217522" y="7079425"/>
            <a:ext cx="5852955" cy="2701766"/>
            <a:chOff x="0" y="0"/>
            <a:chExt cx="7803940" cy="3602355"/>
          </a:xfrm>
        </p:grpSpPr>
        <p:sp>
          <p:nvSpPr>
            <p:cNvPr id="16" name="Freeform 16"/>
            <p:cNvSpPr/>
            <p:nvPr/>
          </p:nvSpPr>
          <p:spPr>
            <a:xfrm>
              <a:off x="0" y="0"/>
              <a:ext cx="2208894" cy="3602355"/>
            </a:xfrm>
            <a:custGeom>
              <a:avLst/>
              <a:gdLst/>
              <a:ahLst/>
              <a:cxnLst/>
              <a:rect l="l" t="t" r="r" b="b"/>
              <a:pathLst>
                <a:path w="2208894" h="3602355">
                  <a:moveTo>
                    <a:pt x="0" y="0"/>
                  </a:moveTo>
                  <a:lnTo>
                    <a:pt x="2208894" y="0"/>
                  </a:lnTo>
                  <a:lnTo>
                    <a:pt x="2208894" y="3602355"/>
                  </a:lnTo>
                  <a:lnTo>
                    <a:pt x="0" y="3602355"/>
                  </a:lnTo>
                  <a:lnTo>
                    <a:pt x="0" y="0"/>
                  </a:lnTo>
                  <a:close/>
                </a:path>
              </a:pathLst>
            </a:custGeom>
            <a:blipFill>
              <a:blip r:embed="rId6"/>
              <a:stretch>
                <a:fillRect/>
              </a:stretch>
            </a:blipFill>
          </p:spPr>
          <p:txBody>
            <a:bodyPr/>
            <a:lstStyle/>
            <a:p>
              <a:endParaRPr lang="en-US"/>
            </a:p>
          </p:txBody>
        </p:sp>
        <p:sp>
          <p:nvSpPr>
            <p:cNvPr id="17" name="Freeform 17"/>
            <p:cNvSpPr/>
            <p:nvPr/>
          </p:nvSpPr>
          <p:spPr>
            <a:xfrm>
              <a:off x="2441977" y="0"/>
              <a:ext cx="2701021" cy="3602355"/>
            </a:xfrm>
            <a:custGeom>
              <a:avLst/>
              <a:gdLst/>
              <a:ahLst/>
              <a:cxnLst/>
              <a:rect l="l" t="t" r="r" b="b"/>
              <a:pathLst>
                <a:path w="2701021" h="3602355">
                  <a:moveTo>
                    <a:pt x="0" y="0"/>
                  </a:moveTo>
                  <a:lnTo>
                    <a:pt x="2701022" y="0"/>
                  </a:lnTo>
                  <a:lnTo>
                    <a:pt x="2701022" y="3602355"/>
                  </a:lnTo>
                  <a:lnTo>
                    <a:pt x="0" y="3602355"/>
                  </a:lnTo>
                  <a:lnTo>
                    <a:pt x="0" y="0"/>
                  </a:lnTo>
                  <a:close/>
                </a:path>
              </a:pathLst>
            </a:custGeom>
            <a:blipFill>
              <a:blip r:embed="rId7"/>
              <a:stretch>
                <a:fillRect l="-3492" t="-7641" r="-10117" b="-5936"/>
              </a:stretch>
            </a:blipFill>
          </p:spPr>
          <p:txBody>
            <a:bodyPr/>
            <a:lstStyle/>
            <a:p>
              <a:endParaRPr lang="en-US"/>
            </a:p>
          </p:txBody>
        </p:sp>
        <p:sp>
          <p:nvSpPr>
            <p:cNvPr id="18" name="Freeform 18"/>
            <p:cNvSpPr/>
            <p:nvPr/>
          </p:nvSpPr>
          <p:spPr>
            <a:xfrm>
              <a:off x="5374294" y="0"/>
              <a:ext cx="2429646" cy="3602355"/>
            </a:xfrm>
            <a:custGeom>
              <a:avLst/>
              <a:gdLst/>
              <a:ahLst/>
              <a:cxnLst/>
              <a:rect l="l" t="t" r="r" b="b"/>
              <a:pathLst>
                <a:path w="2429646" h="3602355">
                  <a:moveTo>
                    <a:pt x="0" y="0"/>
                  </a:moveTo>
                  <a:lnTo>
                    <a:pt x="2429646" y="0"/>
                  </a:lnTo>
                  <a:lnTo>
                    <a:pt x="2429646" y="3602355"/>
                  </a:lnTo>
                  <a:lnTo>
                    <a:pt x="0" y="3602355"/>
                  </a:lnTo>
                  <a:lnTo>
                    <a:pt x="0" y="0"/>
                  </a:lnTo>
                  <a:close/>
                </a:path>
              </a:pathLst>
            </a:custGeom>
            <a:blipFill>
              <a:blip r:embed="rId8"/>
              <a:stretch>
                <a:fillRect/>
              </a:stretch>
            </a:blipFill>
          </p:spPr>
          <p:txBody>
            <a:bodyPr/>
            <a:lstStyle/>
            <a:p>
              <a:endParaRPr lang="en-US"/>
            </a:p>
          </p:txBody>
        </p:sp>
      </p:grpSp>
      <p:sp>
        <p:nvSpPr>
          <p:cNvPr id="19" name="Freeform 19" descr="Photo of a library with all the books stacked on top of the tables"/>
          <p:cNvSpPr/>
          <p:nvPr/>
        </p:nvSpPr>
        <p:spPr>
          <a:xfrm>
            <a:off x="12595729" y="2556220"/>
            <a:ext cx="4528702" cy="3396526"/>
          </a:xfrm>
          <a:custGeom>
            <a:avLst/>
            <a:gdLst/>
            <a:ahLst/>
            <a:cxnLst/>
            <a:rect l="l" t="t" r="r" b="b"/>
            <a:pathLst>
              <a:path w="4528702" h="3396526">
                <a:moveTo>
                  <a:pt x="0" y="0"/>
                </a:moveTo>
                <a:lnTo>
                  <a:pt x="4528701" y="0"/>
                </a:lnTo>
                <a:lnTo>
                  <a:pt x="4528701" y="3396527"/>
                </a:lnTo>
                <a:lnTo>
                  <a:pt x="0" y="3396527"/>
                </a:lnTo>
                <a:lnTo>
                  <a:pt x="0" y="0"/>
                </a:lnTo>
                <a:close/>
              </a:path>
            </a:pathLst>
          </a:custGeom>
          <a:blipFill>
            <a:blip r:embed="rId9"/>
            <a:stretch>
              <a:fillRect/>
            </a:stretch>
          </a:blipFill>
        </p:spPr>
        <p:txBody>
          <a:bodyPr/>
          <a:lstStyle/>
          <a:p>
            <a:endParaRPr lang="en-US"/>
          </a:p>
        </p:txBody>
      </p:sp>
      <p:grpSp>
        <p:nvGrpSpPr>
          <p:cNvPr id="20" name="Group 20" descr="Graphic of two children asking where all the scary books are. "/>
          <p:cNvGrpSpPr/>
          <p:nvPr/>
        </p:nvGrpSpPr>
        <p:grpSpPr>
          <a:xfrm>
            <a:off x="13584953" y="4548817"/>
            <a:ext cx="4609672" cy="5232374"/>
            <a:chOff x="0" y="0"/>
            <a:chExt cx="6146229" cy="6976499"/>
          </a:xfrm>
        </p:grpSpPr>
        <p:sp>
          <p:nvSpPr>
            <p:cNvPr id="21" name="Freeform 21"/>
            <p:cNvSpPr/>
            <p:nvPr/>
          </p:nvSpPr>
          <p:spPr>
            <a:xfrm>
              <a:off x="0" y="3135227"/>
              <a:ext cx="4147122" cy="3841271"/>
            </a:xfrm>
            <a:custGeom>
              <a:avLst/>
              <a:gdLst/>
              <a:ahLst/>
              <a:cxnLst/>
              <a:rect l="l" t="t" r="r" b="b"/>
              <a:pathLst>
                <a:path w="4147122" h="3841271">
                  <a:moveTo>
                    <a:pt x="0" y="0"/>
                  </a:moveTo>
                  <a:lnTo>
                    <a:pt x="4147122" y="0"/>
                  </a:lnTo>
                  <a:lnTo>
                    <a:pt x="4147122" y="3841272"/>
                  </a:lnTo>
                  <a:lnTo>
                    <a:pt x="0" y="3841272"/>
                  </a:lnTo>
                  <a:lnTo>
                    <a:pt x="0" y="0"/>
                  </a:lnTo>
                  <a:close/>
                </a:path>
              </a:pathLst>
            </a:custGeom>
            <a:blipFill>
              <a:blip r:embed="rId10"/>
              <a:stretch>
                <a:fillRect/>
              </a:stretch>
            </a:blipFill>
          </p:spPr>
          <p:txBody>
            <a:bodyPr/>
            <a:lstStyle/>
            <a:p>
              <a:endParaRPr lang="en-US"/>
            </a:p>
          </p:txBody>
        </p:sp>
        <p:sp>
          <p:nvSpPr>
            <p:cNvPr id="22" name="Freeform 22"/>
            <p:cNvSpPr/>
            <p:nvPr/>
          </p:nvSpPr>
          <p:spPr>
            <a:xfrm>
              <a:off x="1700169" y="0"/>
              <a:ext cx="4446060" cy="2973303"/>
            </a:xfrm>
            <a:custGeom>
              <a:avLst/>
              <a:gdLst/>
              <a:ahLst/>
              <a:cxnLst/>
              <a:rect l="l" t="t" r="r" b="b"/>
              <a:pathLst>
                <a:path w="4446060" h="2973303">
                  <a:moveTo>
                    <a:pt x="0" y="0"/>
                  </a:moveTo>
                  <a:lnTo>
                    <a:pt x="4446060" y="0"/>
                  </a:lnTo>
                  <a:lnTo>
                    <a:pt x="4446060" y="2973303"/>
                  </a:lnTo>
                  <a:lnTo>
                    <a:pt x="0" y="29733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24" name="TextBox 24"/>
          <p:cNvSpPr txBox="1"/>
          <p:nvPr/>
        </p:nvSpPr>
        <p:spPr>
          <a:xfrm>
            <a:off x="14860079" y="5095875"/>
            <a:ext cx="3334545" cy="791844"/>
          </a:xfrm>
          <a:prstGeom prst="rect">
            <a:avLst/>
          </a:prstGeom>
        </p:spPr>
        <p:txBody>
          <a:bodyPr lIns="0" tIns="0" rIns="0" bIns="0" rtlCol="0" anchor="t">
            <a:spAutoFit/>
          </a:bodyPr>
          <a:lstStyle/>
          <a:p>
            <a:pPr algn="ctr">
              <a:lnSpc>
                <a:spcPts val="3080"/>
              </a:lnSpc>
            </a:pPr>
            <a:r>
              <a:rPr lang="en-US" sz="2200" b="1">
                <a:solidFill>
                  <a:srgbClr val="343F56"/>
                </a:solidFill>
                <a:latin typeface="Hagrid Ultra-Bold"/>
                <a:ea typeface="Hagrid Ultra-Bold"/>
                <a:cs typeface="Hagrid Ultra-Bold"/>
                <a:sym typeface="Hagrid Ultra-Bold"/>
              </a:rPr>
              <a:t>WHERE ARE ALL</a:t>
            </a:r>
          </a:p>
          <a:p>
            <a:pPr algn="ctr">
              <a:lnSpc>
                <a:spcPts val="3080"/>
              </a:lnSpc>
              <a:spcBef>
                <a:spcPct val="0"/>
              </a:spcBef>
            </a:pPr>
            <a:r>
              <a:rPr lang="en-US" sz="2200" b="1">
                <a:solidFill>
                  <a:srgbClr val="343F56"/>
                </a:solidFill>
                <a:latin typeface="Hagrid Ultra-Bold"/>
                <a:ea typeface="Hagrid Ultra-Bold"/>
                <a:cs typeface="Hagrid Ultra-Bold"/>
                <a:sym typeface="Hagrid Ultra-Bold"/>
              </a:rPr>
              <a:t>THE SCARY BOOKS?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43F5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383596" y="5126895"/>
            <a:ext cx="334644" cy="334644"/>
          </a:xfrm>
          <a:custGeom>
            <a:avLst/>
            <a:gdLst/>
            <a:ahLst/>
            <a:cxnLst/>
            <a:rect l="l" t="t" r="r" b="b"/>
            <a:pathLst>
              <a:path w="334644" h="334644">
                <a:moveTo>
                  <a:pt x="0" y="0"/>
                </a:moveTo>
                <a:lnTo>
                  <a:pt x="334644" y="0"/>
                </a:lnTo>
                <a:lnTo>
                  <a:pt x="334644" y="334644"/>
                </a:lnTo>
                <a:lnTo>
                  <a:pt x="0" y="334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0" y="0"/>
            <a:ext cx="6144133" cy="10287000"/>
            <a:chOff x="0" y="0"/>
            <a:chExt cx="1618208" cy="2709333"/>
          </a:xfrm>
        </p:grpSpPr>
        <p:sp>
          <p:nvSpPr>
            <p:cNvPr id="4" name="Freeform 4"/>
            <p:cNvSpPr/>
            <p:nvPr/>
          </p:nvSpPr>
          <p:spPr>
            <a:xfrm>
              <a:off x="0" y="0"/>
              <a:ext cx="1618208" cy="2709333"/>
            </a:xfrm>
            <a:custGeom>
              <a:avLst/>
              <a:gdLst/>
              <a:ahLst/>
              <a:cxnLst/>
              <a:rect l="l" t="t" r="r" b="b"/>
              <a:pathLst>
                <a:path w="1618208" h="2709333">
                  <a:moveTo>
                    <a:pt x="0" y="0"/>
                  </a:moveTo>
                  <a:lnTo>
                    <a:pt x="1618208" y="0"/>
                  </a:lnTo>
                  <a:lnTo>
                    <a:pt x="1618208" y="2709333"/>
                  </a:lnTo>
                  <a:lnTo>
                    <a:pt x="0" y="2709333"/>
                  </a:lnTo>
                  <a:close/>
                </a:path>
              </a:pathLst>
            </a:custGeom>
            <a:solidFill>
              <a:srgbClr val="F5E6CA"/>
            </a:solidFill>
          </p:spPr>
          <p:txBody>
            <a:bodyPr/>
            <a:lstStyle/>
            <a:p>
              <a:endParaRPr lang="en-US"/>
            </a:p>
          </p:txBody>
        </p:sp>
        <p:sp>
          <p:nvSpPr>
            <p:cNvPr id="5" name="TextBox 5"/>
            <p:cNvSpPr txBox="1"/>
            <p:nvPr/>
          </p:nvSpPr>
          <p:spPr>
            <a:xfrm>
              <a:off x="0" y="-47625"/>
              <a:ext cx="1618208" cy="2756958"/>
            </a:xfrm>
            <a:prstGeom prst="rect">
              <a:avLst/>
            </a:prstGeom>
          </p:spPr>
          <p:txBody>
            <a:bodyPr lIns="50800" tIns="50800" rIns="50800" bIns="50800" rtlCol="0" anchor="ctr"/>
            <a:lstStyle/>
            <a:p>
              <a:pPr algn="ctr">
                <a:lnSpc>
                  <a:spcPts val="3080"/>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a:off x="1028700" y="656009"/>
            <a:ext cx="16355723" cy="353694"/>
            <a:chOff x="0" y="0"/>
            <a:chExt cx="21807631" cy="471593"/>
          </a:xfrm>
        </p:grpSpPr>
        <p:sp>
          <p:nvSpPr>
            <p:cNvPr id="7" name="AutoShape 7"/>
            <p:cNvSpPr/>
            <p:nvPr/>
          </p:nvSpPr>
          <p:spPr>
            <a:xfrm>
              <a:off x="6940654" y="235796"/>
              <a:ext cx="14866757" cy="128808"/>
            </a:xfrm>
            <a:prstGeom prst="line">
              <a:avLst/>
            </a:prstGeom>
            <a:ln w="50800" cap="flat">
              <a:solidFill>
                <a:srgbClr val="F5E6CA"/>
              </a:solidFill>
              <a:prstDash val="solid"/>
              <a:headEnd type="none" w="sm" len="sm"/>
              <a:tailEnd type="none" w="sm" len="sm"/>
            </a:ln>
          </p:spPr>
          <p:txBody>
            <a:bodyPr/>
            <a:lstStyle/>
            <a:p>
              <a:endParaRPr lang="en-US"/>
            </a:p>
          </p:txBody>
        </p:sp>
        <p:sp>
          <p:nvSpPr>
            <p:cNvPr id="8" name="TextBox 8"/>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F5E6CA"/>
                  </a:solidFill>
                  <a:latin typeface="Hagrid Ultra-Bold"/>
                  <a:ea typeface="Hagrid Ultra-Bold"/>
                  <a:cs typeface="Hagrid Ultra-Bold"/>
                  <a:sym typeface="Hagrid Ultra-Bold"/>
                </a:rPr>
                <a:t>THE IMPORTANCE OF MONSTERS</a:t>
              </a:r>
            </a:p>
          </p:txBody>
        </p:sp>
      </p:grpSp>
      <p:sp>
        <p:nvSpPr>
          <p:cNvPr id="9" name="Freeform 9">
            <a:extLst>
              <a:ext uri="{C183D7F6-B498-43B3-948B-1728B52AA6E4}">
                <adec:decorative xmlns:adec="http://schemas.microsoft.com/office/drawing/2017/decorative" val="1"/>
              </a:ext>
            </a:extLst>
          </p:cNvPr>
          <p:cNvSpPr/>
          <p:nvPr/>
        </p:nvSpPr>
        <p:spPr>
          <a:xfrm>
            <a:off x="14244103" y="2367147"/>
            <a:ext cx="3441617" cy="2426340"/>
          </a:xfrm>
          <a:custGeom>
            <a:avLst/>
            <a:gdLst/>
            <a:ahLst/>
            <a:cxnLst/>
            <a:rect l="l" t="t" r="r" b="b"/>
            <a:pathLst>
              <a:path w="3441617" h="2426340">
                <a:moveTo>
                  <a:pt x="0" y="0"/>
                </a:moveTo>
                <a:lnTo>
                  <a:pt x="3441617" y="0"/>
                </a:lnTo>
                <a:lnTo>
                  <a:pt x="3441617" y="2426340"/>
                </a:lnTo>
                <a:lnTo>
                  <a:pt x="0" y="242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6782400" y="5678523"/>
            <a:ext cx="2947225" cy="4114800"/>
          </a:xfrm>
          <a:custGeom>
            <a:avLst/>
            <a:gdLst/>
            <a:ahLst/>
            <a:cxnLst/>
            <a:rect l="l" t="t" r="r" b="b"/>
            <a:pathLst>
              <a:path w="2947225" h="4114800">
                <a:moveTo>
                  <a:pt x="0" y="0"/>
                </a:moveTo>
                <a:lnTo>
                  <a:pt x="2947225" y="0"/>
                </a:lnTo>
                <a:lnTo>
                  <a:pt x="294722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itle 15">
            <a:extLst>
              <a:ext uri="{FF2B5EF4-FFF2-40B4-BE49-F238E27FC236}">
                <a16:creationId xmlns:a16="http://schemas.microsoft.com/office/drawing/2014/main" id="{4AA92A39-50C8-416D-07A5-EB19EA6D6FDD}"/>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dirty="0"/>
              <a:t>Why Horror continued</a:t>
            </a:r>
            <a:br>
              <a:rPr lang="en-US" dirty="0"/>
            </a:br>
            <a:endParaRPr lang="en-US" dirty="0"/>
          </a:p>
        </p:txBody>
      </p:sp>
      <p:sp>
        <p:nvSpPr>
          <p:cNvPr id="11" name="TextBox 11"/>
          <p:cNvSpPr txBox="1"/>
          <p:nvPr/>
        </p:nvSpPr>
        <p:spPr>
          <a:xfrm>
            <a:off x="-3381411" y="1240508"/>
            <a:ext cx="12906955" cy="8761729"/>
          </a:xfrm>
          <a:prstGeom prst="rect">
            <a:avLst/>
          </a:prstGeom>
        </p:spPr>
        <p:txBody>
          <a:bodyPr lIns="0" tIns="0" rIns="0" bIns="0" rtlCol="0" anchor="t">
            <a:spAutoFit/>
          </a:bodyPr>
          <a:lstStyle/>
          <a:p>
            <a:pPr algn="ctr">
              <a:lnSpc>
                <a:spcPts val="7420"/>
              </a:lnSpc>
            </a:pPr>
            <a:r>
              <a:rPr lang="en-US" sz="5300" b="1" dirty="0">
                <a:solidFill>
                  <a:srgbClr val="343F56"/>
                </a:solidFill>
                <a:latin typeface="+mj-lt"/>
                <a:ea typeface="Hagrid Heavy"/>
                <a:cs typeface="Hagrid Heavy"/>
                <a:sym typeface="Hagrid Heavy"/>
              </a:rPr>
              <a:t>WHY ARE</a:t>
            </a:r>
          </a:p>
          <a:p>
            <a:pPr algn="ctr">
              <a:lnSpc>
                <a:spcPts val="7420"/>
              </a:lnSpc>
            </a:pPr>
            <a:r>
              <a:rPr lang="en-US" sz="5300" b="1" dirty="0">
                <a:solidFill>
                  <a:srgbClr val="343F56"/>
                </a:solidFill>
                <a:latin typeface="+mj-lt"/>
                <a:ea typeface="Hagrid Heavy"/>
                <a:cs typeface="Hagrid Heavy"/>
                <a:sym typeface="Hagrid Heavy"/>
              </a:rPr>
              <a:t> KIDS ASKING</a:t>
            </a:r>
          </a:p>
          <a:p>
            <a:pPr algn="ctr">
              <a:lnSpc>
                <a:spcPts val="7420"/>
              </a:lnSpc>
            </a:pPr>
            <a:r>
              <a:rPr lang="en-US" sz="5300" b="1" dirty="0">
                <a:solidFill>
                  <a:srgbClr val="343F56"/>
                </a:solidFill>
                <a:latin typeface="+mj-lt"/>
                <a:ea typeface="Hagrid Heavy"/>
                <a:cs typeface="Hagrid Heavy"/>
                <a:sym typeface="Hagrid Heavy"/>
              </a:rPr>
              <a:t> FOR SCARY</a:t>
            </a:r>
          </a:p>
          <a:p>
            <a:pPr algn="ctr">
              <a:lnSpc>
                <a:spcPts val="7420"/>
              </a:lnSpc>
            </a:pPr>
            <a:r>
              <a:rPr lang="en-US" sz="5300" b="1" dirty="0">
                <a:solidFill>
                  <a:srgbClr val="343F56"/>
                </a:solidFill>
                <a:latin typeface="+mj-lt"/>
                <a:ea typeface="Hagrid Heavy"/>
                <a:cs typeface="Hagrid Heavy"/>
                <a:sym typeface="Hagrid Heavy"/>
              </a:rPr>
              <a:t> BOOKS?</a:t>
            </a:r>
          </a:p>
          <a:p>
            <a:pPr algn="ctr">
              <a:lnSpc>
                <a:spcPts val="7420"/>
              </a:lnSpc>
            </a:pPr>
            <a:endParaRPr lang="en-US" sz="5300" b="1" dirty="0">
              <a:solidFill>
                <a:srgbClr val="343F56"/>
              </a:solidFill>
              <a:latin typeface="+mj-lt"/>
              <a:ea typeface="Hagrid Heavy"/>
              <a:cs typeface="Hagrid Heavy"/>
              <a:sym typeface="Hagrid Heavy"/>
            </a:endParaRPr>
          </a:p>
          <a:p>
            <a:pPr algn="ctr">
              <a:lnSpc>
                <a:spcPts val="7420"/>
              </a:lnSpc>
            </a:pPr>
            <a:r>
              <a:rPr lang="en-US" sz="5300" b="1" dirty="0">
                <a:solidFill>
                  <a:srgbClr val="343F56"/>
                </a:solidFill>
                <a:latin typeface="+mj-lt"/>
                <a:ea typeface="Hagrid Heavy"/>
                <a:cs typeface="Hagrid Heavy"/>
                <a:sym typeface="Hagrid Heavy"/>
              </a:rPr>
              <a:t>WHY SHOULD </a:t>
            </a:r>
          </a:p>
          <a:p>
            <a:pPr algn="ctr">
              <a:lnSpc>
                <a:spcPts val="7420"/>
              </a:lnSpc>
            </a:pPr>
            <a:r>
              <a:rPr lang="en-US" sz="5300" b="1" dirty="0">
                <a:solidFill>
                  <a:srgbClr val="343F56"/>
                </a:solidFill>
                <a:latin typeface="+mj-lt"/>
                <a:ea typeface="Hagrid Heavy"/>
                <a:cs typeface="Hagrid Heavy"/>
                <a:sym typeface="Hagrid Heavy"/>
              </a:rPr>
              <a:t>YOU HAVE </a:t>
            </a:r>
          </a:p>
          <a:p>
            <a:pPr algn="ctr">
              <a:lnSpc>
                <a:spcPts val="7420"/>
              </a:lnSpc>
            </a:pPr>
            <a:r>
              <a:rPr lang="en-US" sz="5300" b="1" dirty="0">
                <a:solidFill>
                  <a:srgbClr val="343F56"/>
                </a:solidFill>
                <a:latin typeface="+mj-lt"/>
                <a:ea typeface="Hagrid Heavy"/>
                <a:cs typeface="Hagrid Heavy"/>
                <a:sym typeface="Hagrid Heavy"/>
              </a:rPr>
              <a:t>THEM ON </a:t>
            </a:r>
          </a:p>
          <a:p>
            <a:pPr algn="ctr">
              <a:lnSpc>
                <a:spcPts val="7420"/>
              </a:lnSpc>
            </a:pPr>
            <a:r>
              <a:rPr lang="en-US" sz="5300" b="1" dirty="0">
                <a:solidFill>
                  <a:srgbClr val="343F56"/>
                </a:solidFill>
                <a:latin typeface="+mj-lt"/>
                <a:ea typeface="Hagrid Heavy"/>
                <a:cs typeface="Hagrid Heavy"/>
                <a:sym typeface="Hagrid Heavy"/>
              </a:rPr>
              <a:t>THE SHELF? </a:t>
            </a:r>
          </a:p>
        </p:txBody>
      </p:sp>
      <p:sp>
        <p:nvSpPr>
          <p:cNvPr id="12" name="TextBox 12">
            <a:extLst>
              <a:ext uri="{C183D7F6-B498-43B3-948B-1728B52AA6E4}">
                <adec:decorative xmlns:adec="http://schemas.microsoft.com/office/drawing/2017/decorative" val="1"/>
              </a:ext>
            </a:extLst>
          </p:cNvPr>
          <p:cNvSpPr txBox="1"/>
          <p:nvPr/>
        </p:nvSpPr>
        <p:spPr>
          <a:xfrm>
            <a:off x="966138" y="608384"/>
            <a:ext cx="5205490" cy="401319"/>
          </a:xfrm>
          <a:prstGeom prst="rect">
            <a:avLst/>
          </a:prstGeom>
        </p:spPr>
        <p:txBody>
          <a:bodyPr lIns="0" tIns="0" rIns="0" bIns="0" rtlCol="0" anchor="t">
            <a:spAutoFit/>
          </a:bodyPr>
          <a:lstStyle/>
          <a:p>
            <a:pPr algn="l">
              <a:lnSpc>
                <a:spcPts val="3080"/>
              </a:lnSpc>
            </a:pPr>
            <a:r>
              <a:rPr lang="en-US" sz="2200" b="1">
                <a:solidFill>
                  <a:srgbClr val="343F56"/>
                </a:solidFill>
                <a:latin typeface="Hagrid Ultra-Bold"/>
                <a:ea typeface="Hagrid Ultra-Bold"/>
                <a:cs typeface="Hagrid Ultra-Bold"/>
                <a:sym typeface="Hagrid Ultra-Bold"/>
              </a:rPr>
              <a:t>THE IMPORTANCE OF MONSTERS</a:t>
            </a:r>
          </a:p>
        </p:txBody>
      </p:sp>
      <p:sp>
        <p:nvSpPr>
          <p:cNvPr id="13" name="TextBox 13"/>
          <p:cNvSpPr txBox="1"/>
          <p:nvPr/>
        </p:nvSpPr>
        <p:spPr>
          <a:xfrm>
            <a:off x="6413776" y="1137782"/>
            <a:ext cx="11271945" cy="500380"/>
          </a:xfrm>
          <a:prstGeom prst="rect">
            <a:avLst/>
          </a:prstGeom>
        </p:spPr>
        <p:txBody>
          <a:bodyPr lIns="0" tIns="0" rIns="0" bIns="0" rtlCol="0" anchor="t">
            <a:spAutoFit/>
          </a:bodyPr>
          <a:lstStyle/>
          <a:p>
            <a:pPr algn="ctr">
              <a:lnSpc>
                <a:spcPts val="3920"/>
              </a:lnSpc>
              <a:spcBef>
                <a:spcPct val="0"/>
              </a:spcBef>
            </a:pPr>
            <a:r>
              <a:rPr lang="en-US" sz="2800" b="1">
                <a:solidFill>
                  <a:srgbClr val="F5E6CA"/>
                </a:solidFill>
                <a:latin typeface="Roboto Bold"/>
                <a:ea typeface="Roboto Bold"/>
                <a:cs typeface="Roboto Bold"/>
                <a:sym typeface="Roboto Bold"/>
              </a:rPr>
              <a:t>Some kids just like to be scared... but it goes a little deeper then that...</a:t>
            </a:r>
          </a:p>
        </p:txBody>
      </p:sp>
      <p:sp>
        <p:nvSpPr>
          <p:cNvPr id="14" name="TextBox 14"/>
          <p:cNvSpPr txBox="1"/>
          <p:nvPr/>
        </p:nvSpPr>
        <p:spPr>
          <a:xfrm>
            <a:off x="6614545" y="2120287"/>
            <a:ext cx="7169791" cy="2862911"/>
          </a:xfrm>
          <a:prstGeom prst="rect">
            <a:avLst/>
          </a:prstGeom>
        </p:spPr>
        <p:txBody>
          <a:bodyPr lIns="0" tIns="0" rIns="0" bIns="0" rtlCol="0" anchor="t">
            <a:spAutoFit/>
          </a:bodyPr>
          <a:lstStyle/>
          <a:p>
            <a:pPr algn="ctr">
              <a:lnSpc>
                <a:spcPts val="3656"/>
              </a:lnSpc>
            </a:pPr>
            <a:r>
              <a:rPr lang="en-US" sz="2611" b="1">
                <a:solidFill>
                  <a:srgbClr val="F5E6CA"/>
                </a:solidFill>
                <a:latin typeface="Roboto Bold"/>
                <a:ea typeface="Roboto Bold"/>
                <a:cs typeface="Roboto Bold"/>
                <a:sym typeface="Roboto Bold"/>
              </a:rPr>
              <a:t>Scary stories aid in child development. </a:t>
            </a:r>
          </a:p>
          <a:p>
            <a:pPr algn="ctr">
              <a:lnSpc>
                <a:spcPts val="3656"/>
              </a:lnSpc>
            </a:pPr>
            <a:endParaRPr lang="en-US" sz="2611" b="1">
              <a:solidFill>
                <a:srgbClr val="F5E6CA"/>
              </a:solidFill>
              <a:latin typeface="Roboto Bold"/>
              <a:ea typeface="Roboto Bold"/>
              <a:cs typeface="Roboto Bold"/>
              <a:sym typeface="Roboto Bold"/>
            </a:endParaRPr>
          </a:p>
          <a:p>
            <a:pPr algn="ctr">
              <a:lnSpc>
                <a:spcPts val="3096"/>
              </a:lnSpc>
            </a:pPr>
            <a:r>
              <a:rPr lang="en-US" sz="2211">
                <a:solidFill>
                  <a:srgbClr val="F5E6CA"/>
                </a:solidFill>
                <a:latin typeface="Roboto"/>
                <a:ea typeface="Roboto"/>
                <a:cs typeface="Roboto"/>
                <a:sym typeface="Roboto"/>
              </a:rPr>
              <a:t>The opposite of feeling scared is feeling brave. </a:t>
            </a:r>
          </a:p>
          <a:p>
            <a:pPr algn="ctr">
              <a:lnSpc>
                <a:spcPts val="3096"/>
              </a:lnSpc>
              <a:spcBef>
                <a:spcPct val="0"/>
              </a:spcBef>
            </a:pPr>
            <a:r>
              <a:rPr lang="en-US" sz="2211">
                <a:solidFill>
                  <a:srgbClr val="F5E6CA"/>
                </a:solidFill>
                <a:latin typeface="Roboto"/>
                <a:ea typeface="Roboto"/>
                <a:cs typeface="Roboto"/>
                <a:sym typeface="Roboto"/>
              </a:rPr>
              <a:t>When you are reading a scary story you can imagine yourself in similar situations and it activates your bravery and problem solving muscles. You think about how you might respond in a similar situation.</a:t>
            </a:r>
            <a:r>
              <a:rPr lang="en-US" sz="2211" b="1">
                <a:solidFill>
                  <a:srgbClr val="F5E6CA"/>
                </a:solidFill>
                <a:latin typeface="Roboto Bold"/>
                <a:ea typeface="Roboto Bold"/>
                <a:cs typeface="Roboto Bold"/>
                <a:sym typeface="Roboto Bold"/>
              </a:rPr>
              <a:t>  (Capstone)</a:t>
            </a:r>
          </a:p>
        </p:txBody>
      </p:sp>
      <p:sp>
        <p:nvSpPr>
          <p:cNvPr id="15" name="TextBox 15"/>
          <p:cNvSpPr txBox="1"/>
          <p:nvPr/>
        </p:nvSpPr>
        <p:spPr>
          <a:xfrm>
            <a:off x="9729625" y="5621373"/>
            <a:ext cx="8388869" cy="4425011"/>
          </a:xfrm>
          <a:prstGeom prst="rect">
            <a:avLst/>
          </a:prstGeom>
        </p:spPr>
        <p:txBody>
          <a:bodyPr lIns="0" tIns="0" rIns="0" bIns="0" rtlCol="0" anchor="t">
            <a:spAutoFit/>
          </a:bodyPr>
          <a:lstStyle/>
          <a:p>
            <a:pPr algn="ctr">
              <a:lnSpc>
                <a:spcPts val="3656"/>
              </a:lnSpc>
            </a:pPr>
            <a:r>
              <a:rPr lang="en-US" sz="2611" b="1">
                <a:solidFill>
                  <a:srgbClr val="F5E6CA"/>
                </a:solidFill>
                <a:latin typeface="Roboto Bold"/>
                <a:ea typeface="Roboto Bold"/>
                <a:cs typeface="Roboto Bold"/>
                <a:sym typeface="Roboto Bold"/>
              </a:rPr>
              <a:t>Experience fear with a safety net</a:t>
            </a:r>
          </a:p>
          <a:p>
            <a:pPr algn="ctr">
              <a:lnSpc>
                <a:spcPts val="3656"/>
              </a:lnSpc>
            </a:pPr>
            <a:endParaRPr lang="en-US" sz="2611" b="1">
              <a:solidFill>
                <a:srgbClr val="F5E6CA"/>
              </a:solidFill>
              <a:latin typeface="Roboto Bold"/>
              <a:ea typeface="Roboto Bold"/>
              <a:cs typeface="Roboto Bold"/>
              <a:sym typeface="Roboto Bold"/>
            </a:endParaRPr>
          </a:p>
          <a:p>
            <a:pPr algn="ctr">
              <a:lnSpc>
                <a:spcPts val="3096"/>
              </a:lnSpc>
            </a:pPr>
            <a:r>
              <a:rPr lang="en-US" sz="2211" b="1">
                <a:solidFill>
                  <a:srgbClr val="F5E6CA"/>
                </a:solidFill>
                <a:latin typeface="Roboto Bold"/>
                <a:ea typeface="Roboto Bold"/>
                <a:cs typeface="Roboto Bold"/>
                <a:sym typeface="Roboto Bold"/>
              </a:rPr>
              <a:t>“</a:t>
            </a:r>
            <a:r>
              <a:rPr lang="en-US" sz="2211">
                <a:solidFill>
                  <a:srgbClr val="F5E6CA"/>
                </a:solidFill>
                <a:latin typeface="Roboto"/>
                <a:ea typeface="Roboto"/>
                <a:cs typeface="Roboto"/>
                <a:sym typeface="Roboto"/>
              </a:rPr>
              <a:t>A scary story is the literary version of a rollercoaster. You strap yourself in and are sent on a thrilling ride that quickens your pulse. Your stomach lurches and your fingers tingle. Then when it’s over, nine-times-out-of-ten, you laugh. You’ve just pushed yourself to the edge of your comfort zone, all without being in actual danger.”</a:t>
            </a:r>
            <a:r>
              <a:rPr lang="en-US" sz="2211" b="1">
                <a:solidFill>
                  <a:srgbClr val="F5E6CA"/>
                </a:solidFill>
                <a:latin typeface="Roboto Bold"/>
                <a:ea typeface="Roboto Bold"/>
                <a:cs typeface="Roboto Bold"/>
                <a:sym typeface="Roboto Bold"/>
              </a:rPr>
              <a:t> </a:t>
            </a:r>
          </a:p>
          <a:p>
            <a:pPr algn="ctr">
              <a:lnSpc>
                <a:spcPts val="3096"/>
              </a:lnSpc>
            </a:pPr>
            <a:endParaRPr lang="en-US" sz="2211" b="1">
              <a:solidFill>
                <a:srgbClr val="F5E6CA"/>
              </a:solidFill>
              <a:latin typeface="Roboto Bold"/>
              <a:ea typeface="Roboto Bold"/>
              <a:cs typeface="Roboto Bold"/>
              <a:sym typeface="Roboto Bold"/>
            </a:endParaRPr>
          </a:p>
          <a:p>
            <a:pPr algn="ctr">
              <a:lnSpc>
                <a:spcPts val="3096"/>
              </a:lnSpc>
            </a:pPr>
            <a:r>
              <a:rPr lang="en-US" sz="2211" b="1">
                <a:solidFill>
                  <a:srgbClr val="F5E6CA"/>
                </a:solidFill>
                <a:latin typeface="Roboto Bold"/>
                <a:ea typeface="Roboto Bold"/>
                <a:cs typeface="Roboto Bold"/>
                <a:sym typeface="Roboto Bold"/>
              </a:rPr>
              <a:t>The world is a scary place, especially when you are little. </a:t>
            </a:r>
          </a:p>
          <a:p>
            <a:pPr algn="ctr">
              <a:lnSpc>
                <a:spcPts val="3096"/>
              </a:lnSpc>
            </a:pPr>
            <a:r>
              <a:rPr lang="en-US" sz="2211" b="1">
                <a:solidFill>
                  <a:srgbClr val="F5E6CA"/>
                </a:solidFill>
                <a:latin typeface="Roboto Bold"/>
                <a:ea typeface="Roboto Bold"/>
                <a:cs typeface="Roboto Bold"/>
                <a:sym typeface="Roboto Bold"/>
              </a:rPr>
              <a:t>Scary stories let kids learn how to deal with those fears </a:t>
            </a:r>
          </a:p>
          <a:p>
            <a:pPr algn="ctr">
              <a:lnSpc>
                <a:spcPts val="3096"/>
              </a:lnSpc>
              <a:spcBef>
                <a:spcPct val="0"/>
              </a:spcBef>
            </a:pPr>
            <a:r>
              <a:rPr lang="en-US" sz="2211" b="1">
                <a:solidFill>
                  <a:srgbClr val="F5E6CA"/>
                </a:solidFill>
                <a:latin typeface="Roboto Bold"/>
                <a:ea typeface="Roboto Bold"/>
                <a:cs typeface="Roboto Bold"/>
                <a:sym typeface="Roboto Bold"/>
              </a:rPr>
              <a:t>in a safe environment. (Scott)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6C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8700" y="656009"/>
            <a:ext cx="16355723" cy="353694"/>
            <a:chOff x="0" y="0"/>
            <a:chExt cx="21807631" cy="471593"/>
          </a:xfrm>
        </p:grpSpPr>
        <p:sp>
          <p:nvSpPr>
            <p:cNvPr id="3" name="AutoShape 3"/>
            <p:cNvSpPr/>
            <p:nvPr/>
          </p:nvSpPr>
          <p:spPr>
            <a:xfrm>
              <a:off x="6940654" y="235796"/>
              <a:ext cx="14866757" cy="128808"/>
            </a:xfrm>
            <a:prstGeom prst="line">
              <a:avLst/>
            </a:prstGeom>
            <a:ln w="50800" cap="flat">
              <a:solidFill>
                <a:srgbClr val="343F56"/>
              </a:solidFill>
              <a:prstDash val="solid"/>
              <a:headEnd type="none" w="sm" len="sm"/>
              <a:tailEnd type="none" w="sm" len="sm"/>
            </a:ln>
          </p:spPr>
          <p:txBody>
            <a:bodyPr/>
            <a:lstStyle/>
            <a:p>
              <a:endParaRPr lang="en-US"/>
            </a:p>
          </p:txBody>
        </p:sp>
        <p:sp>
          <p:nvSpPr>
            <p:cNvPr id="4" name="TextBox 4"/>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343F56"/>
                  </a:solidFill>
                  <a:latin typeface="Hagrid Ultra-Bold"/>
                  <a:ea typeface="Hagrid Ultra-Bold"/>
                  <a:cs typeface="Hagrid Ultra-Bold"/>
                  <a:sym typeface="Hagrid Ultra-Bold"/>
                </a:rPr>
                <a:t>THE IMPORTANCE OF MONSTERS</a:t>
              </a:r>
            </a:p>
          </p:txBody>
        </p:sp>
      </p:grpSp>
      <p:sp>
        <p:nvSpPr>
          <p:cNvPr id="5" name="TextBox 5"/>
          <p:cNvSpPr txBox="1">
            <a:spLocks noGrp="1"/>
          </p:cNvSpPr>
          <p:nvPr>
            <p:ph type="title" idx="4294967295"/>
          </p:nvPr>
        </p:nvSpPr>
        <p:spPr>
          <a:xfrm>
            <a:off x="1028700" y="1326496"/>
            <a:ext cx="16230600" cy="6359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43F56"/>
                </a:solidFill>
                <a:effectLst/>
                <a:uLnTx/>
                <a:uFillTx/>
                <a:latin typeface="+mn-lt"/>
                <a:ea typeface="Hagrid Heavy"/>
                <a:cs typeface="Hagrid Heavy"/>
                <a:sym typeface="Hagrid Heavy"/>
              </a:rPr>
              <a:t>Into the Darkness </a:t>
            </a:r>
            <a:r>
              <a:rPr kumimoji="0" lang="en-US" sz="6000" b="0" i="0" u="none" strike="noStrike" kern="1200" cap="none" spc="0" normalizeH="0" baseline="0" noProof="0" dirty="0">
                <a:ln>
                  <a:noFill/>
                </a:ln>
                <a:solidFill>
                  <a:srgbClr val="343F56"/>
                </a:solidFill>
                <a:effectLst/>
                <a:uLnTx/>
                <a:uFillTx/>
                <a:latin typeface="+mn-lt"/>
                <a:ea typeface="Hagrid"/>
                <a:cs typeface="Hagrid"/>
                <a:sym typeface="Hagrid"/>
              </a:rPr>
              <a:t>(Ally </a:t>
            </a:r>
            <a:r>
              <a:rPr kumimoji="0" lang="en-US" sz="6000" b="0" i="0" u="none" strike="noStrike" kern="1200" cap="none" spc="0" normalizeH="0" baseline="0" noProof="0" dirty="0" err="1">
                <a:ln>
                  <a:noFill/>
                </a:ln>
                <a:solidFill>
                  <a:srgbClr val="343F56"/>
                </a:solidFill>
                <a:effectLst/>
                <a:uLnTx/>
                <a:uFillTx/>
                <a:latin typeface="+mn-lt"/>
                <a:ea typeface="Hagrid"/>
                <a:cs typeface="Hagrid"/>
                <a:sym typeface="Hagrid"/>
              </a:rPr>
              <a:t>Malinenko</a:t>
            </a:r>
            <a:r>
              <a:rPr kumimoji="0" lang="en-US" sz="6000" b="0" i="0" u="none" strike="noStrike" kern="1200" cap="none" spc="0" normalizeH="0" baseline="0" noProof="0" dirty="0">
                <a:ln>
                  <a:noFill/>
                </a:ln>
                <a:solidFill>
                  <a:srgbClr val="343F56"/>
                </a:solidFill>
                <a:effectLst/>
                <a:uLnTx/>
                <a:uFillTx/>
                <a:latin typeface="+mn-lt"/>
                <a:ea typeface="Hagrid"/>
                <a:cs typeface="Hagrid"/>
                <a:sym typeface="Hagrid"/>
              </a:rPr>
              <a:t>)</a:t>
            </a:r>
          </a:p>
        </p:txBody>
      </p:sp>
      <p:sp>
        <p:nvSpPr>
          <p:cNvPr id="6" name="TextBox 6"/>
          <p:cNvSpPr txBox="1"/>
          <p:nvPr/>
        </p:nvSpPr>
        <p:spPr>
          <a:xfrm>
            <a:off x="400624" y="2159405"/>
            <a:ext cx="17396288" cy="7442200"/>
          </a:xfrm>
          <a:prstGeom prst="rect">
            <a:avLst/>
          </a:prstGeom>
        </p:spPr>
        <p:txBody>
          <a:bodyPr lIns="0" tIns="0" rIns="0" bIns="0" rtlCol="0" anchor="t">
            <a:spAutoFit/>
          </a:bodyPr>
          <a:lstStyle/>
          <a:p>
            <a:pPr algn="l">
              <a:lnSpc>
                <a:spcPts val="3500"/>
              </a:lnSpc>
              <a:spcBef>
                <a:spcPct val="0"/>
              </a:spcBef>
            </a:pPr>
            <a:r>
              <a:rPr lang="en-US" sz="2500" b="1" dirty="0">
                <a:solidFill>
                  <a:srgbClr val="343F56"/>
                </a:solidFill>
                <a:latin typeface="Roboto Bold"/>
                <a:ea typeface="Roboto Bold"/>
                <a:cs typeface="Roboto Bold"/>
                <a:sym typeface="Roboto Bold"/>
              </a:rPr>
              <a:t>The other thing horror does is tells kids the truth. </a:t>
            </a:r>
            <a:r>
              <a:rPr lang="en-US" sz="2500" dirty="0">
                <a:solidFill>
                  <a:srgbClr val="343F56"/>
                </a:solidFill>
                <a:latin typeface="Roboto"/>
                <a:ea typeface="Roboto"/>
                <a:cs typeface="Roboto"/>
                <a:sym typeface="Roboto"/>
              </a:rPr>
              <a:t>Adults often forget that kids have the same emotions as they do but often lack the skills to express them. They are acutely aware when things are not okay. But we are rarely honest with kids about the bad parts of life. We lie when their pets die. We tell them everything is fine when Mom and Dad aren’t speaking at the dinner table. We throw the truth in a dark corner and hope they never see it. </a:t>
            </a:r>
            <a:r>
              <a:rPr lang="en-US" sz="2500" b="1" dirty="0">
                <a:solidFill>
                  <a:srgbClr val="343F56"/>
                </a:solidFill>
                <a:latin typeface="Roboto Bold"/>
                <a:ea typeface="Roboto Bold"/>
                <a:cs typeface="Roboto Bold"/>
                <a:sym typeface="Roboto Bold"/>
              </a:rPr>
              <a:t>Horror, on the other hand, doesn’t deal in platitudes. It doesn’t pretend away reality. It puts you front and center against a monster and then it places in your hand the sword you need to vanquish it. Horror believes in kids and trusts them to go along for this ride. It knows they’ll last the night.</a:t>
            </a:r>
          </a:p>
          <a:p>
            <a:pPr algn="l">
              <a:lnSpc>
                <a:spcPts val="3500"/>
              </a:lnSpc>
              <a:spcBef>
                <a:spcPct val="0"/>
              </a:spcBef>
            </a:pPr>
            <a:endParaRPr lang="en-US" sz="2500" b="1" dirty="0">
              <a:solidFill>
                <a:srgbClr val="343F56"/>
              </a:solidFill>
              <a:latin typeface="Roboto Bold"/>
              <a:ea typeface="Roboto Bold"/>
              <a:cs typeface="Roboto Bold"/>
              <a:sym typeface="Roboto Bold"/>
            </a:endParaRPr>
          </a:p>
          <a:p>
            <a:pPr algn="l">
              <a:lnSpc>
                <a:spcPts val="3500"/>
              </a:lnSpc>
              <a:spcBef>
                <a:spcPct val="0"/>
              </a:spcBef>
            </a:pPr>
            <a:endParaRPr lang="en-US" sz="2500" b="1" dirty="0">
              <a:solidFill>
                <a:srgbClr val="343F56"/>
              </a:solidFill>
              <a:latin typeface="Roboto Bold"/>
              <a:ea typeface="Roboto Bold"/>
              <a:cs typeface="Roboto Bold"/>
              <a:sym typeface="Roboto Bold"/>
            </a:endParaRPr>
          </a:p>
          <a:p>
            <a:pPr algn="l">
              <a:lnSpc>
                <a:spcPts val="3500"/>
              </a:lnSpc>
              <a:spcBef>
                <a:spcPct val="0"/>
              </a:spcBef>
            </a:pPr>
            <a:r>
              <a:rPr lang="en-US" sz="2500" b="1" dirty="0">
                <a:solidFill>
                  <a:srgbClr val="343F56"/>
                </a:solidFill>
                <a:latin typeface="Roboto Bold"/>
                <a:ea typeface="Roboto Bold"/>
                <a:cs typeface="Roboto Bold"/>
                <a:sym typeface="Roboto Bold"/>
              </a:rPr>
              <a:t>Fear is a natural part of life and adults have learned coping skills for their fear. </a:t>
            </a:r>
            <a:r>
              <a:rPr lang="en-US" sz="2500" dirty="0">
                <a:solidFill>
                  <a:srgbClr val="343F56"/>
                </a:solidFill>
                <a:latin typeface="Roboto"/>
                <a:ea typeface="Roboto"/>
                <a:cs typeface="Roboto"/>
                <a:sym typeface="Roboto"/>
              </a:rPr>
              <a:t>They have had years of experiences to pull from when the bottom drops out. But kids don’t. Horror books offer very important lessons about fear. The biggest being that you either conquer it for succumb to it. Fear offers no middle ground. It is through story telling that we learn how to navigate our emotions. Stories build empathy. They are a way for humans to say to each other “I felt this. Did you feel this too?” They are ways for us to make connections in a world that often seems devoid of them.</a:t>
            </a:r>
            <a:r>
              <a:rPr lang="en-US" sz="2500" b="1" dirty="0">
                <a:solidFill>
                  <a:srgbClr val="343F56"/>
                </a:solidFill>
                <a:latin typeface="Roboto Bold"/>
                <a:ea typeface="Roboto Bold"/>
                <a:cs typeface="Roboto Bold"/>
                <a:sym typeface="Roboto Bold"/>
              </a:rPr>
              <a:t> Horror by nature builds empathy simply because when the main character is threatened, you root for them. You want them to win. You want them to survive the night. A connection is built. A lesson is learned. A fear is conquered. A hero emerges, dusty and shaken but still standing</a:t>
            </a:r>
            <a:r>
              <a:rPr lang="en-US" sz="2500" dirty="0">
                <a:solidFill>
                  <a:srgbClr val="343F56"/>
                </a:solidFill>
                <a:latin typeface="Roboto"/>
                <a:ea typeface="Roboto"/>
                <a:cs typeface="Roboto"/>
                <a:sym typeface="Roboto"/>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6CA"/>
        </a:solidFill>
        <a:effectLst/>
      </p:bgPr>
    </p:bg>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1028700" y="1326496"/>
            <a:ext cx="16230600" cy="6359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43F56"/>
                </a:solidFill>
                <a:effectLst/>
                <a:uLnTx/>
                <a:uFillTx/>
                <a:latin typeface="+mn-lt"/>
                <a:ea typeface="Hagrid Heavy"/>
                <a:cs typeface="Hagrid Heavy"/>
                <a:sym typeface="Hagrid Heavy"/>
              </a:rPr>
              <a:t>WINDOWS, MIRRORS &amp; SLIDING GLASS DOORS</a:t>
            </a:r>
          </a:p>
        </p:txBody>
      </p:sp>
      <p:sp>
        <p:nvSpPr>
          <p:cNvPr id="9" name="TextBox 9"/>
          <p:cNvSpPr txBox="1"/>
          <p:nvPr/>
        </p:nvSpPr>
        <p:spPr>
          <a:xfrm>
            <a:off x="4395683" y="2350703"/>
            <a:ext cx="13587061" cy="3060700"/>
          </a:xfrm>
          <a:prstGeom prst="rect">
            <a:avLst/>
          </a:prstGeom>
        </p:spPr>
        <p:txBody>
          <a:bodyPr lIns="0" tIns="0" rIns="0" bIns="0" rtlCol="0" anchor="t">
            <a:spAutoFit/>
          </a:bodyPr>
          <a:lstStyle/>
          <a:p>
            <a:pPr algn="ctr">
              <a:lnSpc>
                <a:spcPts val="3500"/>
              </a:lnSpc>
              <a:spcBef>
                <a:spcPct val="0"/>
              </a:spcBef>
            </a:pPr>
            <a:r>
              <a:rPr lang="en-US" sz="2500">
                <a:solidFill>
                  <a:srgbClr val="343F56"/>
                </a:solidFill>
                <a:latin typeface="Roboto"/>
                <a:ea typeface="Roboto"/>
                <a:cs typeface="Roboto"/>
                <a:sym typeface="Roboto"/>
              </a:rPr>
              <a:t>“Books are sometimes windows, offering views of worlds that may be real or imagined, familiar or strange. These windows are also sliding glass doors, and readers have only to walk through in imagination to become part of whatever world has been created or recreated by the author. When lighting conditions are just right, however, a window can also be a mirror. Literature transforms human experience and reflects it back to us, and in that reflection we can see our own lives and experiences as part of a larger human experience. Reading, then, becomes a means of self-affirmation, and readers often seek their mirrors in books.” (Bishop, 1990)</a:t>
            </a:r>
          </a:p>
        </p:txBody>
      </p:sp>
      <p:sp>
        <p:nvSpPr>
          <p:cNvPr id="5" name="Freeform 5" descr="Photo of Dr. Rudine Sims-Bishop"/>
          <p:cNvSpPr/>
          <p:nvPr/>
        </p:nvSpPr>
        <p:spPr>
          <a:xfrm>
            <a:off x="473930" y="2407853"/>
            <a:ext cx="3683124" cy="2835061"/>
          </a:xfrm>
          <a:custGeom>
            <a:avLst/>
            <a:gdLst/>
            <a:ahLst/>
            <a:cxnLst/>
            <a:rect l="l" t="t" r="r" b="b"/>
            <a:pathLst>
              <a:path w="3683124" h="2835061">
                <a:moveTo>
                  <a:pt x="0" y="0"/>
                </a:moveTo>
                <a:lnTo>
                  <a:pt x="3683124" y="0"/>
                </a:lnTo>
                <a:lnTo>
                  <a:pt x="3683124" y="2835060"/>
                </a:lnTo>
                <a:lnTo>
                  <a:pt x="0" y="2835060"/>
                </a:lnTo>
                <a:lnTo>
                  <a:pt x="0" y="0"/>
                </a:lnTo>
                <a:close/>
              </a:path>
            </a:pathLst>
          </a:custGeom>
          <a:blipFill>
            <a:blip r:embed="rId2"/>
            <a:stretch>
              <a:fillRect l="-15747" r="-24863"/>
            </a:stretch>
          </a:blipFill>
        </p:spPr>
        <p:txBody>
          <a:bodyPr/>
          <a:lstStyle/>
          <a:p>
            <a:endParaRPr lang="en-US"/>
          </a:p>
        </p:txBody>
      </p:sp>
      <p:sp>
        <p:nvSpPr>
          <p:cNvPr id="6" name="TextBox 6"/>
          <p:cNvSpPr txBox="1"/>
          <p:nvPr/>
        </p:nvSpPr>
        <p:spPr>
          <a:xfrm>
            <a:off x="1608574" y="6250931"/>
            <a:ext cx="7002794" cy="3648406"/>
          </a:xfrm>
          <a:prstGeom prst="rect">
            <a:avLst/>
          </a:prstGeom>
        </p:spPr>
        <p:txBody>
          <a:bodyPr lIns="0" tIns="0" rIns="0" bIns="0" rtlCol="0" anchor="t">
            <a:spAutoFit/>
          </a:bodyPr>
          <a:lstStyle/>
          <a:p>
            <a:pPr algn="ctr">
              <a:lnSpc>
                <a:spcPts val="3656"/>
              </a:lnSpc>
              <a:spcBef>
                <a:spcPct val="0"/>
              </a:spcBef>
            </a:pPr>
            <a:r>
              <a:rPr lang="en-US" sz="2611">
                <a:solidFill>
                  <a:srgbClr val="343F56"/>
                </a:solidFill>
                <a:latin typeface="Roboto"/>
                <a:ea typeface="Roboto"/>
                <a:cs typeface="Roboto"/>
                <a:sym typeface="Roboto"/>
              </a:rPr>
              <a:t>For kids</a:t>
            </a:r>
            <a:r>
              <a:rPr lang="en-US" sz="2611" b="1">
                <a:solidFill>
                  <a:srgbClr val="343F56"/>
                </a:solidFill>
                <a:latin typeface="Roboto Bold"/>
                <a:ea typeface="Roboto Bold"/>
                <a:cs typeface="Roboto Bold"/>
                <a:sym typeface="Roboto Bold"/>
              </a:rPr>
              <a:t> who have grown up in a safe and secure household </a:t>
            </a:r>
            <a:r>
              <a:rPr lang="en-US" sz="2611">
                <a:solidFill>
                  <a:srgbClr val="343F56"/>
                </a:solidFill>
                <a:latin typeface="Roboto"/>
                <a:ea typeface="Roboto"/>
                <a:cs typeface="Roboto"/>
                <a:sym typeface="Roboto"/>
              </a:rPr>
              <a:t>reading scary books allows them to experiment with both fear and bravery. It allows them to test out what they think they might do in a similar situation as they follow along with the story, from being afraid to feeling proud when the story comes to it’s triumphant conclusion.  (Roos)</a:t>
            </a:r>
          </a:p>
        </p:txBody>
      </p:sp>
      <p:grpSp>
        <p:nvGrpSpPr>
          <p:cNvPr id="2" name="Group 2">
            <a:extLst>
              <a:ext uri="{C183D7F6-B498-43B3-948B-1728B52AA6E4}">
                <adec:decorative xmlns:adec="http://schemas.microsoft.com/office/drawing/2017/decorative" val="1"/>
              </a:ext>
            </a:extLst>
          </p:cNvPr>
          <p:cNvGrpSpPr/>
          <p:nvPr/>
        </p:nvGrpSpPr>
        <p:grpSpPr>
          <a:xfrm>
            <a:off x="1028700" y="656009"/>
            <a:ext cx="16355723" cy="353694"/>
            <a:chOff x="0" y="0"/>
            <a:chExt cx="21807631" cy="471593"/>
          </a:xfrm>
        </p:grpSpPr>
        <p:sp>
          <p:nvSpPr>
            <p:cNvPr id="3" name="AutoShape 3"/>
            <p:cNvSpPr/>
            <p:nvPr/>
          </p:nvSpPr>
          <p:spPr>
            <a:xfrm>
              <a:off x="6940654" y="235796"/>
              <a:ext cx="14866757" cy="128808"/>
            </a:xfrm>
            <a:prstGeom prst="line">
              <a:avLst/>
            </a:prstGeom>
            <a:ln w="50800" cap="flat">
              <a:solidFill>
                <a:srgbClr val="343F56"/>
              </a:solidFill>
              <a:prstDash val="solid"/>
              <a:headEnd type="none" w="sm" len="sm"/>
              <a:tailEnd type="none" w="sm" len="sm"/>
            </a:ln>
          </p:spPr>
          <p:txBody>
            <a:bodyPr/>
            <a:lstStyle/>
            <a:p>
              <a:endParaRPr lang="en-US"/>
            </a:p>
          </p:txBody>
        </p:sp>
        <p:sp>
          <p:nvSpPr>
            <p:cNvPr id="4" name="TextBox 4"/>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343F56"/>
                  </a:solidFill>
                  <a:latin typeface="Hagrid Ultra-Bold"/>
                  <a:ea typeface="Hagrid Ultra-Bold"/>
                  <a:cs typeface="Hagrid Ultra-Bold"/>
                  <a:sym typeface="Hagrid Ultra-Bold"/>
                </a:rPr>
                <a:t>THE IMPORTANCE OF MONSTERS</a:t>
              </a:r>
            </a:p>
          </p:txBody>
        </p:sp>
      </p:grpSp>
      <p:sp>
        <p:nvSpPr>
          <p:cNvPr id="8" name="TextBox 8"/>
          <p:cNvSpPr txBox="1"/>
          <p:nvPr/>
        </p:nvSpPr>
        <p:spPr>
          <a:xfrm>
            <a:off x="9676632" y="6250931"/>
            <a:ext cx="7002794" cy="3648406"/>
          </a:xfrm>
          <a:prstGeom prst="rect">
            <a:avLst/>
          </a:prstGeom>
        </p:spPr>
        <p:txBody>
          <a:bodyPr lIns="0" tIns="0" rIns="0" bIns="0" rtlCol="0" anchor="t">
            <a:spAutoFit/>
          </a:bodyPr>
          <a:lstStyle/>
          <a:p>
            <a:pPr algn="ctr">
              <a:lnSpc>
                <a:spcPts val="3656"/>
              </a:lnSpc>
              <a:spcBef>
                <a:spcPct val="0"/>
              </a:spcBef>
            </a:pPr>
            <a:r>
              <a:rPr lang="en-US" sz="2611">
                <a:solidFill>
                  <a:srgbClr val="343F56"/>
                </a:solidFill>
                <a:latin typeface="Roboto"/>
                <a:ea typeface="Roboto"/>
                <a:cs typeface="Roboto"/>
                <a:sym typeface="Roboto"/>
              </a:rPr>
              <a:t>For kids</a:t>
            </a:r>
            <a:r>
              <a:rPr lang="en-US" sz="2611" b="1">
                <a:solidFill>
                  <a:srgbClr val="343F56"/>
                </a:solidFill>
                <a:latin typeface="Roboto Bold"/>
                <a:ea typeface="Roboto Bold"/>
                <a:cs typeface="Roboto Bold"/>
                <a:sym typeface="Roboto Bold"/>
              </a:rPr>
              <a:t> who have or are currently experiencing insecurity or trauma </a:t>
            </a:r>
            <a:r>
              <a:rPr lang="en-US" sz="2611">
                <a:solidFill>
                  <a:srgbClr val="343F56"/>
                </a:solidFill>
                <a:latin typeface="Roboto"/>
                <a:ea typeface="Roboto"/>
                <a:cs typeface="Roboto"/>
                <a:sym typeface="Roboto"/>
              </a:rPr>
              <a:t>reading scary books feels familiar and reminds them they are not alone. It can help them find ways to confront overwhelming and frightening situations where they have felt powerless.  It allows readers to see that there is a way through it, even when it’s scary. (Roos)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43F56"/>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28700" y="656009"/>
            <a:ext cx="16355723" cy="353694"/>
            <a:chOff x="0" y="0"/>
            <a:chExt cx="21807631" cy="471593"/>
          </a:xfrm>
        </p:grpSpPr>
        <p:sp>
          <p:nvSpPr>
            <p:cNvPr id="3" name="AutoShape 3"/>
            <p:cNvSpPr/>
            <p:nvPr/>
          </p:nvSpPr>
          <p:spPr>
            <a:xfrm>
              <a:off x="6940654" y="235796"/>
              <a:ext cx="14866757" cy="128808"/>
            </a:xfrm>
            <a:prstGeom prst="line">
              <a:avLst/>
            </a:prstGeom>
            <a:ln w="50800" cap="flat">
              <a:solidFill>
                <a:srgbClr val="F5E6CA"/>
              </a:solidFill>
              <a:prstDash val="solid"/>
              <a:headEnd type="none" w="sm" len="sm"/>
              <a:tailEnd type="none" w="sm" len="sm"/>
            </a:ln>
          </p:spPr>
          <p:txBody>
            <a:bodyPr/>
            <a:lstStyle/>
            <a:p>
              <a:endParaRPr lang="en-US"/>
            </a:p>
          </p:txBody>
        </p:sp>
        <p:sp>
          <p:nvSpPr>
            <p:cNvPr id="4" name="TextBox 4"/>
            <p:cNvSpPr txBox="1"/>
            <p:nvPr/>
          </p:nvSpPr>
          <p:spPr>
            <a:xfrm>
              <a:off x="0" y="-47625"/>
              <a:ext cx="6940654" cy="519218"/>
            </a:xfrm>
            <a:prstGeom prst="rect">
              <a:avLst/>
            </a:prstGeom>
          </p:spPr>
          <p:txBody>
            <a:bodyPr lIns="0" tIns="0" rIns="0" bIns="0" rtlCol="0" anchor="t">
              <a:spAutoFit/>
            </a:bodyPr>
            <a:lstStyle/>
            <a:p>
              <a:pPr algn="l">
                <a:lnSpc>
                  <a:spcPts val="3080"/>
                </a:lnSpc>
              </a:pPr>
              <a:r>
                <a:rPr lang="en-US" sz="2200" b="1">
                  <a:solidFill>
                    <a:srgbClr val="F5E6CA"/>
                  </a:solidFill>
                  <a:latin typeface="Hagrid Ultra-Bold"/>
                  <a:ea typeface="Hagrid Ultra-Bold"/>
                  <a:cs typeface="Hagrid Ultra-Bold"/>
                  <a:sym typeface="Hagrid Ultra-Bold"/>
                </a:rPr>
                <a:t>THE IMPORTANCE OF MONSTERS</a:t>
              </a:r>
            </a:p>
          </p:txBody>
        </p:sp>
      </p:grpSp>
      <p:sp>
        <p:nvSpPr>
          <p:cNvPr id="11" name="TextBox 11"/>
          <p:cNvSpPr txBox="1">
            <a:spLocks noGrp="1"/>
          </p:cNvSpPr>
          <p:nvPr>
            <p:ph type="title" idx="4294967295"/>
          </p:nvPr>
        </p:nvSpPr>
        <p:spPr>
          <a:xfrm>
            <a:off x="502862" y="1223990"/>
            <a:ext cx="17198778" cy="127676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639"/>
              </a:lnSpc>
              <a:spcBef>
                <a:spcPts val="0"/>
              </a:spcBef>
              <a:spcAft>
                <a:spcPts val="0"/>
              </a:spcAft>
              <a:buClrTx/>
              <a:buSzTx/>
              <a:buFontTx/>
              <a:buNone/>
              <a:tabLst/>
              <a:defRPr/>
            </a:pPr>
            <a:r>
              <a:rPr kumimoji="0" lang="en-US" sz="7599" b="1" i="0" u="none" strike="noStrike" kern="1200" cap="none" spc="0" normalizeH="0" baseline="0" noProof="0" dirty="0">
                <a:ln>
                  <a:noFill/>
                </a:ln>
                <a:solidFill>
                  <a:srgbClr val="F5E6CA"/>
                </a:solidFill>
                <a:effectLst/>
                <a:uLnTx/>
                <a:uFillTx/>
                <a:latin typeface="+mn-lt"/>
                <a:ea typeface="Hagrid Heavy"/>
                <a:cs typeface="Hagrid Heavy"/>
                <a:sym typeface="Hagrid Heavy"/>
              </a:rPr>
              <a:t>FINDING THE RIGHT BOOKS</a:t>
            </a:r>
          </a:p>
        </p:txBody>
      </p:sp>
      <p:sp>
        <p:nvSpPr>
          <p:cNvPr id="12" name="TextBox 12"/>
          <p:cNvSpPr txBox="1"/>
          <p:nvPr/>
        </p:nvSpPr>
        <p:spPr>
          <a:xfrm>
            <a:off x="1808122" y="2878801"/>
            <a:ext cx="5505509" cy="627750"/>
          </a:xfrm>
          <a:prstGeom prst="rect">
            <a:avLst/>
          </a:prstGeom>
        </p:spPr>
        <p:txBody>
          <a:bodyPr lIns="0" tIns="0" rIns="0" bIns="0" rtlCol="0" anchor="t">
            <a:spAutoFit/>
          </a:bodyPr>
          <a:lstStyle/>
          <a:p>
            <a:pPr algn="ctr">
              <a:lnSpc>
                <a:spcPts val="5076"/>
              </a:lnSpc>
            </a:pPr>
            <a:r>
              <a:rPr lang="en-US" sz="3626" b="1">
                <a:solidFill>
                  <a:srgbClr val="F5E6CA"/>
                </a:solidFill>
                <a:latin typeface="Roboto Bold"/>
                <a:ea typeface="Roboto Bold"/>
                <a:cs typeface="Roboto Bold"/>
                <a:sym typeface="Roboto Bold"/>
              </a:rPr>
              <a:t>Advance Read Copies</a:t>
            </a:r>
          </a:p>
        </p:txBody>
      </p:sp>
      <p:sp>
        <p:nvSpPr>
          <p:cNvPr id="5" name="Freeform 5" descr="Edelweiss books logo"/>
          <p:cNvSpPr/>
          <p:nvPr/>
        </p:nvSpPr>
        <p:spPr>
          <a:xfrm>
            <a:off x="2540604" y="3807438"/>
            <a:ext cx="1592149" cy="920450"/>
          </a:xfrm>
          <a:custGeom>
            <a:avLst/>
            <a:gdLst/>
            <a:ahLst/>
            <a:cxnLst/>
            <a:rect l="l" t="t" r="r" b="b"/>
            <a:pathLst>
              <a:path w="1592149" h="920450">
                <a:moveTo>
                  <a:pt x="0" y="0"/>
                </a:moveTo>
                <a:lnTo>
                  <a:pt x="1592149" y="0"/>
                </a:lnTo>
                <a:lnTo>
                  <a:pt x="1592149" y="920450"/>
                </a:lnTo>
                <a:lnTo>
                  <a:pt x="0" y="920450"/>
                </a:lnTo>
                <a:lnTo>
                  <a:pt x="0" y="0"/>
                </a:lnTo>
                <a:close/>
              </a:path>
            </a:pathLst>
          </a:custGeom>
          <a:blipFill>
            <a:blip r:embed="rId2"/>
            <a:stretch>
              <a:fillRect r="-7502" b="-22799"/>
            </a:stretch>
          </a:blipFill>
        </p:spPr>
        <p:txBody>
          <a:bodyPr/>
          <a:lstStyle/>
          <a:p>
            <a:endParaRPr lang="en-US"/>
          </a:p>
        </p:txBody>
      </p:sp>
      <p:sp>
        <p:nvSpPr>
          <p:cNvPr id="14" name="TextBox 14"/>
          <p:cNvSpPr txBox="1"/>
          <p:nvPr/>
        </p:nvSpPr>
        <p:spPr>
          <a:xfrm>
            <a:off x="4575762" y="3939780"/>
            <a:ext cx="1751762" cy="511807"/>
          </a:xfrm>
          <a:prstGeom prst="rect">
            <a:avLst/>
          </a:prstGeom>
        </p:spPr>
        <p:txBody>
          <a:bodyPr lIns="0" tIns="0" rIns="0" bIns="0" rtlCol="0" anchor="t">
            <a:spAutoFit/>
          </a:bodyPr>
          <a:lstStyle/>
          <a:p>
            <a:pPr algn="ctr">
              <a:lnSpc>
                <a:spcPts val="4290"/>
              </a:lnSpc>
              <a:spcBef>
                <a:spcPct val="0"/>
              </a:spcBef>
            </a:pPr>
            <a:r>
              <a:rPr lang="en-US" sz="3064" b="1" u="sng" dirty="0">
                <a:solidFill>
                  <a:schemeClr val="bg2"/>
                </a:solidFill>
                <a:latin typeface="Roboto Bold"/>
                <a:ea typeface="Roboto Bold"/>
                <a:cs typeface="Roboto Bold"/>
                <a:sym typeface="Roboto Bold"/>
                <a:hlinkClick r:id="rId3" tooltip="https://www.edelweiss.plus/#dashboard">
                  <a:extLst>
                    <a:ext uri="{A12FA001-AC4F-418D-AE19-62706E023703}">
                      <ahyp:hlinkClr xmlns:ahyp="http://schemas.microsoft.com/office/drawing/2018/hyperlinkcolor" val="tx"/>
                    </a:ext>
                  </a:extLst>
                </a:hlinkClick>
              </a:rPr>
              <a:t>Edelweiss</a:t>
            </a:r>
          </a:p>
        </p:txBody>
      </p:sp>
      <p:sp>
        <p:nvSpPr>
          <p:cNvPr id="6" name="Freeform 6" descr="Netgalley logo"/>
          <p:cNvSpPr/>
          <p:nvPr/>
        </p:nvSpPr>
        <p:spPr>
          <a:xfrm>
            <a:off x="2772613" y="5033055"/>
            <a:ext cx="1000945" cy="1000945"/>
          </a:xfrm>
          <a:custGeom>
            <a:avLst/>
            <a:gdLst/>
            <a:ahLst/>
            <a:cxnLst/>
            <a:rect l="l" t="t" r="r" b="b"/>
            <a:pathLst>
              <a:path w="1000945" h="1000945">
                <a:moveTo>
                  <a:pt x="0" y="0"/>
                </a:moveTo>
                <a:lnTo>
                  <a:pt x="1000945" y="0"/>
                </a:lnTo>
                <a:lnTo>
                  <a:pt x="1000945" y="1000945"/>
                </a:lnTo>
                <a:lnTo>
                  <a:pt x="0" y="1000945"/>
                </a:lnTo>
                <a:lnTo>
                  <a:pt x="0" y="0"/>
                </a:lnTo>
                <a:close/>
              </a:path>
            </a:pathLst>
          </a:custGeom>
          <a:blipFill>
            <a:blip r:embed="rId4"/>
            <a:stretch>
              <a:fillRect/>
            </a:stretch>
          </a:blipFill>
        </p:spPr>
        <p:txBody>
          <a:bodyPr/>
          <a:lstStyle/>
          <a:p>
            <a:endParaRPr lang="en-US"/>
          </a:p>
        </p:txBody>
      </p:sp>
      <p:sp>
        <p:nvSpPr>
          <p:cNvPr id="13" name="TextBox 13"/>
          <p:cNvSpPr txBox="1"/>
          <p:nvPr/>
        </p:nvSpPr>
        <p:spPr>
          <a:xfrm>
            <a:off x="4600363" y="5233776"/>
            <a:ext cx="1702559" cy="511807"/>
          </a:xfrm>
          <a:prstGeom prst="rect">
            <a:avLst/>
          </a:prstGeom>
        </p:spPr>
        <p:txBody>
          <a:bodyPr lIns="0" tIns="0" rIns="0" bIns="0" rtlCol="0" anchor="t">
            <a:spAutoFit/>
          </a:bodyPr>
          <a:lstStyle/>
          <a:p>
            <a:pPr algn="ctr">
              <a:lnSpc>
                <a:spcPts val="4290"/>
              </a:lnSpc>
              <a:spcBef>
                <a:spcPct val="0"/>
              </a:spcBef>
            </a:pPr>
            <a:r>
              <a:rPr lang="en-US" sz="3064" b="1" u="sng" dirty="0" err="1">
                <a:solidFill>
                  <a:schemeClr val="bg2"/>
                </a:solidFill>
                <a:latin typeface="Roboto Bold"/>
                <a:ea typeface="Roboto Bold"/>
                <a:cs typeface="Roboto Bold"/>
                <a:sym typeface="Roboto Bold"/>
                <a:hlinkClick r:id="rId5" tooltip="https://www.netgalley.com">
                  <a:extLst>
                    <a:ext uri="{A12FA001-AC4F-418D-AE19-62706E023703}">
                      <ahyp:hlinkClr xmlns:ahyp="http://schemas.microsoft.com/office/drawing/2018/hyperlinkcolor" val="tx"/>
                    </a:ext>
                  </a:extLst>
                </a:hlinkClick>
              </a:rPr>
              <a:t>NetGalley</a:t>
            </a:r>
            <a:endParaRPr lang="en-US" sz="3064" b="1" u="sng" dirty="0">
              <a:solidFill>
                <a:schemeClr val="bg2"/>
              </a:solidFill>
              <a:latin typeface="Roboto Bold"/>
              <a:ea typeface="Roboto Bold"/>
              <a:cs typeface="Roboto Bold"/>
              <a:sym typeface="Roboto Bold"/>
              <a:hlinkClick r:id="rId5" tooltip="https://www.netgalley.com">
                <a:extLst>
                  <a:ext uri="{A12FA001-AC4F-418D-AE19-62706E023703}">
                    <ahyp:hlinkClr xmlns:ahyp="http://schemas.microsoft.com/office/drawing/2018/hyperlinkcolor" val="tx"/>
                  </a:ext>
                </a:extLst>
              </a:hlinkClick>
            </a:endParaRPr>
          </a:p>
        </p:txBody>
      </p:sp>
      <p:sp>
        <p:nvSpPr>
          <p:cNvPr id="15" name="TextBox 15"/>
          <p:cNvSpPr txBox="1"/>
          <p:nvPr/>
        </p:nvSpPr>
        <p:spPr>
          <a:xfrm>
            <a:off x="9219485" y="2869276"/>
            <a:ext cx="5214190" cy="608090"/>
          </a:xfrm>
          <a:prstGeom prst="rect">
            <a:avLst/>
          </a:prstGeom>
        </p:spPr>
        <p:txBody>
          <a:bodyPr lIns="0" tIns="0" rIns="0" bIns="0" rtlCol="0" anchor="t">
            <a:spAutoFit/>
          </a:bodyPr>
          <a:lstStyle/>
          <a:p>
            <a:pPr algn="ctr">
              <a:lnSpc>
                <a:spcPts val="4808"/>
              </a:lnSpc>
            </a:pPr>
            <a:r>
              <a:rPr lang="en-US" sz="3434" b="1">
                <a:solidFill>
                  <a:srgbClr val="F5E6CA"/>
                </a:solidFill>
                <a:latin typeface="Roboto Bold"/>
                <a:ea typeface="Roboto Bold"/>
                <a:cs typeface="Roboto Bold"/>
                <a:sym typeface="Roboto Bold"/>
              </a:rPr>
              <a:t>Websites</a:t>
            </a:r>
          </a:p>
        </p:txBody>
      </p:sp>
      <p:sp>
        <p:nvSpPr>
          <p:cNvPr id="19" name="TextBox 19">
            <a:extLst>
              <a:ext uri="{C183D7F6-B498-43B3-948B-1728B52AA6E4}">
                <adec:decorative xmlns:adec="http://schemas.microsoft.com/office/drawing/2017/decorative" val="0"/>
              </a:ext>
            </a:extLst>
          </p:cNvPr>
          <p:cNvSpPr txBox="1"/>
          <p:nvPr/>
        </p:nvSpPr>
        <p:spPr>
          <a:xfrm>
            <a:off x="1808122" y="6529300"/>
            <a:ext cx="5505509" cy="627750"/>
          </a:xfrm>
          <a:prstGeom prst="rect">
            <a:avLst/>
          </a:prstGeom>
        </p:spPr>
        <p:txBody>
          <a:bodyPr lIns="0" tIns="0" rIns="0" bIns="0" rtlCol="0" anchor="t">
            <a:spAutoFit/>
          </a:bodyPr>
          <a:lstStyle/>
          <a:p>
            <a:pPr algn="ctr">
              <a:lnSpc>
                <a:spcPts val="5076"/>
              </a:lnSpc>
            </a:pPr>
            <a:r>
              <a:rPr lang="en-US" sz="3626" b="1" dirty="0">
                <a:solidFill>
                  <a:srgbClr val="F5E6CA"/>
                </a:solidFill>
                <a:latin typeface="Roboto Bold"/>
                <a:ea typeface="Roboto Bold"/>
                <a:cs typeface="Roboto Bold"/>
                <a:sym typeface="Roboto Bold"/>
              </a:rPr>
              <a:t>Social Media</a:t>
            </a:r>
          </a:p>
        </p:txBody>
      </p:sp>
      <p:sp>
        <p:nvSpPr>
          <p:cNvPr id="20" name="TextBox 20"/>
          <p:cNvSpPr txBox="1"/>
          <p:nvPr/>
        </p:nvSpPr>
        <p:spPr>
          <a:xfrm>
            <a:off x="1808687" y="7471375"/>
            <a:ext cx="5583352" cy="2334833"/>
          </a:xfrm>
          <a:prstGeom prst="rect">
            <a:avLst/>
          </a:prstGeom>
        </p:spPr>
        <p:txBody>
          <a:bodyPr lIns="0" tIns="0" rIns="0" bIns="0" rtlCol="0" anchor="t">
            <a:spAutoFit/>
          </a:bodyPr>
          <a:lstStyle/>
          <a:p>
            <a:pPr algn="ctr">
              <a:lnSpc>
                <a:spcPts val="3083"/>
              </a:lnSpc>
              <a:spcBef>
                <a:spcPct val="0"/>
              </a:spcBef>
            </a:pPr>
            <a:r>
              <a:rPr lang="en-US" sz="2202" dirty="0">
                <a:solidFill>
                  <a:srgbClr val="F5E6CA"/>
                </a:solidFill>
                <a:latin typeface="Roboto"/>
                <a:ea typeface="Roboto"/>
                <a:cs typeface="Roboto"/>
                <a:sym typeface="Roboto"/>
              </a:rPr>
              <a:t>I follow a TON of authors on Twitter and Instagram, and they are constantly hyping up and recommending new and upcoming authors. It’s one of the most consistently reliable ways I’ve found great books to add to the library collection. </a:t>
            </a:r>
          </a:p>
        </p:txBody>
      </p:sp>
      <p:sp>
        <p:nvSpPr>
          <p:cNvPr id="7" name="Freeform 7" descr="Spooky Middle Grade website logo">
            <a:hlinkClick r:id="rId6" tooltip="https://spookymiddlegrade.com"/>
          </p:cNvPr>
          <p:cNvSpPr/>
          <p:nvPr/>
        </p:nvSpPr>
        <p:spPr>
          <a:xfrm>
            <a:off x="8769222" y="3574878"/>
            <a:ext cx="6459925" cy="2118399"/>
          </a:xfrm>
          <a:custGeom>
            <a:avLst/>
            <a:gdLst/>
            <a:ahLst/>
            <a:cxnLst/>
            <a:rect l="l" t="t" r="r" b="b"/>
            <a:pathLst>
              <a:path w="6459925" h="2118399">
                <a:moveTo>
                  <a:pt x="0" y="0"/>
                </a:moveTo>
                <a:lnTo>
                  <a:pt x="6459925" y="0"/>
                </a:lnTo>
                <a:lnTo>
                  <a:pt x="6459925" y="2118399"/>
                </a:lnTo>
                <a:lnTo>
                  <a:pt x="0" y="2118399"/>
                </a:lnTo>
                <a:lnTo>
                  <a:pt x="0" y="0"/>
                </a:lnTo>
                <a:close/>
              </a:path>
            </a:pathLst>
          </a:custGeom>
          <a:blipFill>
            <a:blip r:embed="rId7"/>
            <a:stretch>
              <a:fillRect r="-3600"/>
            </a:stretch>
          </a:blipFill>
        </p:spPr>
        <p:txBody>
          <a:bodyPr/>
          <a:lstStyle/>
          <a:p>
            <a:endParaRPr lang="en-US"/>
          </a:p>
        </p:txBody>
      </p:sp>
      <p:sp>
        <p:nvSpPr>
          <p:cNvPr id="16" name="TextBox 16"/>
          <p:cNvSpPr txBox="1"/>
          <p:nvPr/>
        </p:nvSpPr>
        <p:spPr>
          <a:xfrm>
            <a:off x="8769222" y="5832977"/>
            <a:ext cx="6459925" cy="585408"/>
          </a:xfrm>
          <a:prstGeom prst="rect">
            <a:avLst/>
          </a:prstGeom>
        </p:spPr>
        <p:txBody>
          <a:bodyPr lIns="0" tIns="0" rIns="0" bIns="0" rtlCol="0" anchor="t">
            <a:spAutoFit/>
          </a:bodyPr>
          <a:lstStyle/>
          <a:p>
            <a:pPr algn="ctr">
              <a:lnSpc>
                <a:spcPts val="2383"/>
              </a:lnSpc>
              <a:spcBef>
                <a:spcPct val="0"/>
              </a:spcBef>
            </a:pPr>
            <a:r>
              <a:rPr lang="en-US" sz="1702">
                <a:solidFill>
                  <a:srgbClr val="F5E6CA"/>
                </a:solidFill>
                <a:latin typeface="Roboto"/>
                <a:ea typeface="Roboto"/>
                <a:cs typeface="Roboto"/>
                <a:sym typeface="Roboto"/>
              </a:rPr>
              <a:t>Aimed at grades 3-8 provides reading lists, upcoming releases and the opportunity to connect with authors for classroom visits. </a:t>
            </a:r>
          </a:p>
        </p:txBody>
      </p:sp>
      <p:sp>
        <p:nvSpPr>
          <p:cNvPr id="8" name="Freeform 8" descr="School Library Journal Logo"/>
          <p:cNvSpPr/>
          <p:nvPr/>
        </p:nvSpPr>
        <p:spPr>
          <a:xfrm>
            <a:off x="9139067" y="6879343"/>
            <a:ext cx="2478586" cy="2027949"/>
          </a:xfrm>
          <a:custGeom>
            <a:avLst/>
            <a:gdLst/>
            <a:ahLst/>
            <a:cxnLst/>
            <a:rect l="l" t="t" r="r" b="b"/>
            <a:pathLst>
              <a:path w="2478586" h="2027949">
                <a:moveTo>
                  <a:pt x="0" y="0"/>
                </a:moveTo>
                <a:lnTo>
                  <a:pt x="2478586" y="0"/>
                </a:lnTo>
                <a:lnTo>
                  <a:pt x="2478586" y="2027950"/>
                </a:lnTo>
                <a:lnTo>
                  <a:pt x="0" y="2027950"/>
                </a:lnTo>
                <a:lnTo>
                  <a:pt x="0" y="0"/>
                </a:lnTo>
                <a:close/>
              </a:path>
            </a:pathLst>
          </a:custGeom>
          <a:blipFill>
            <a:blip r:embed="rId8"/>
            <a:stretch>
              <a:fillRect l="-7898"/>
            </a:stretch>
          </a:blipFill>
        </p:spPr>
        <p:txBody>
          <a:bodyPr/>
          <a:lstStyle/>
          <a:p>
            <a:endParaRPr lang="en-US"/>
          </a:p>
        </p:txBody>
      </p:sp>
      <p:sp>
        <p:nvSpPr>
          <p:cNvPr id="17" name="TextBox 17"/>
          <p:cNvSpPr txBox="1"/>
          <p:nvPr/>
        </p:nvSpPr>
        <p:spPr>
          <a:xfrm>
            <a:off x="9139067" y="9050168"/>
            <a:ext cx="2478586" cy="593176"/>
          </a:xfrm>
          <a:prstGeom prst="rect">
            <a:avLst/>
          </a:prstGeom>
        </p:spPr>
        <p:txBody>
          <a:bodyPr lIns="0" tIns="0" rIns="0" bIns="0" rtlCol="0" anchor="t">
            <a:spAutoFit/>
          </a:bodyPr>
          <a:lstStyle/>
          <a:p>
            <a:pPr algn="ctr">
              <a:lnSpc>
                <a:spcPts val="2383"/>
              </a:lnSpc>
            </a:pPr>
            <a:r>
              <a:rPr lang="en-US" sz="1702" dirty="0">
                <a:solidFill>
                  <a:srgbClr val="F5E6CA"/>
                </a:solidFill>
                <a:latin typeface="Roboto"/>
                <a:ea typeface="Roboto"/>
                <a:cs typeface="Roboto"/>
                <a:sym typeface="Roboto"/>
              </a:rPr>
              <a:t>School Library Journal</a:t>
            </a:r>
          </a:p>
          <a:p>
            <a:pPr algn="ctr">
              <a:lnSpc>
                <a:spcPts val="2383"/>
              </a:lnSpc>
              <a:spcBef>
                <a:spcPct val="0"/>
              </a:spcBef>
            </a:pPr>
            <a:r>
              <a:rPr lang="en-US" sz="1702" u="sng" dirty="0">
                <a:solidFill>
                  <a:schemeClr val="bg2"/>
                </a:solidFill>
                <a:latin typeface="Roboto"/>
                <a:ea typeface="Roboto"/>
                <a:cs typeface="Roboto"/>
                <a:sym typeface="Roboto"/>
                <a:hlinkClick r:id="rId9" tooltip="https://www.slj.com/story/eight-podcasts-for-kids-craving-scary-stories-kidcasts-libraries-teens-tweens">
                  <a:extLst>
                    <a:ext uri="{A12FA001-AC4F-418D-AE19-62706E023703}">
                      <ahyp:hlinkClr xmlns:ahyp="http://schemas.microsoft.com/office/drawing/2018/hyperlinkcolor" val="tx"/>
                    </a:ext>
                  </a:extLst>
                </a:hlinkClick>
              </a:rPr>
              <a:t>Scary Podcasts for Kids</a:t>
            </a:r>
          </a:p>
        </p:txBody>
      </p:sp>
      <p:sp>
        <p:nvSpPr>
          <p:cNvPr id="9" name="Freeform 9" descr="Mackin Books Logo"/>
          <p:cNvSpPr/>
          <p:nvPr/>
        </p:nvSpPr>
        <p:spPr>
          <a:xfrm>
            <a:off x="12556531" y="6780335"/>
            <a:ext cx="2126957" cy="2126957"/>
          </a:xfrm>
          <a:custGeom>
            <a:avLst/>
            <a:gdLst/>
            <a:ahLst/>
            <a:cxnLst/>
            <a:rect l="l" t="t" r="r" b="b"/>
            <a:pathLst>
              <a:path w="2126957" h="2126957">
                <a:moveTo>
                  <a:pt x="0" y="0"/>
                </a:moveTo>
                <a:lnTo>
                  <a:pt x="2126957" y="0"/>
                </a:lnTo>
                <a:lnTo>
                  <a:pt x="2126957" y="2126958"/>
                </a:lnTo>
                <a:lnTo>
                  <a:pt x="0" y="2126958"/>
                </a:lnTo>
                <a:lnTo>
                  <a:pt x="0" y="0"/>
                </a:lnTo>
                <a:close/>
              </a:path>
            </a:pathLst>
          </a:custGeom>
          <a:blipFill>
            <a:blip r:embed="rId10"/>
            <a:stretch>
              <a:fillRect/>
            </a:stretch>
          </a:blipFill>
        </p:spPr>
        <p:txBody>
          <a:bodyPr/>
          <a:lstStyle/>
          <a:p>
            <a:endParaRPr lang="en-US"/>
          </a:p>
        </p:txBody>
      </p:sp>
      <p:sp>
        <p:nvSpPr>
          <p:cNvPr id="18" name="TextBox 18"/>
          <p:cNvSpPr txBox="1"/>
          <p:nvPr/>
        </p:nvSpPr>
        <p:spPr>
          <a:xfrm>
            <a:off x="12380716" y="9050168"/>
            <a:ext cx="2478586" cy="593176"/>
          </a:xfrm>
          <a:prstGeom prst="rect">
            <a:avLst/>
          </a:prstGeom>
        </p:spPr>
        <p:txBody>
          <a:bodyPr lIns="0" tIns="0" rIns="0" bIns="0" rtlCol="0" anchor="t">
            <a:spAutoFit/>
          </a:bodyPr>
          <a:lstStyle/>
          <a:p>
            <a:pPr algn="ctr">
              <a:lnSpc>
                <a:spcPts val="2383"/>
              </a:lnSpc>
            </a:pPr>
            <a:r>
              <a:rPr lang="en-US" sz="1702" dirty="0" err="1">
                <a:solidFill>
                  <a:schemeClr val="bg2"/>
                </a:solidFill>
                <a:latin typeface="Roboto"/>
                <a:ea typeface="Roboto"/>
                <a:cs typeface="Roboto"/>
                <a:sym typeface="Roboto"/>
              </a:rPr>
              <a:t>Mackin</a:t>
            </a:r>
            <a:endParaRPr lang="en-US" sz="1702" dirty="0">
              <a:solidFill>
                <a:schemeClr val="bg2"/>
              </a:solidFill>
              <a:latin typeface="Roboto"/>
              <a:ea typeface="Roboto"/>
              <a:cs typeface="Roboto"/>
              <a:sym typeface="Roboto"/>
            </a:endParaRPr>
          </a:p>
          <a:p>
            <a:pPr algn="ctr">
              <a:lnSpc>
                <a:spcPts val="2383"/>
              </a:lnSpc>
              <a:spcBef>
                <a:spcPct val="0"/>
              </a:spcBef>
            </a:pPr>
            <a:r>
              <a:rPr lang="en-US" sz="1702" u="sng" dirty="0">
                <a:solidFill>
                  <a:schemeClr val="bg2"/>
                </a:solidFill>
                <a:latin typeface="Roboto"/>
                <a:ea typeface="Roboto"/>
                <a:cs typeface="Roboto"/>
                <a:sym typeface="Roboto"/>
                <a:hlinkClick r:id="rId11" tooltip="https://home.mackin.com">
                  <a:extLst>
                    <a:ext uri="{A12FA001-AC4F-418D-AE19-62706E023703}">
                      <ahyp:hlinkClr xmlns:ahyp="http://schemas.microsoft.com/office/drawing/2018/hyperlinkcolor" val="tx"/>
                    </a:ext>
                  </a:extLst>
                </a:hlinkClick>
              </a:rPr>
              <a:t>Browse Genre Lists</a:t>
            </a:r>
          </a:p>
        </p:txBody>
      </p:sp>
      <p:sp>
        <p:nvSpPr>
          <p:cNvPr id="10" name="Freeform 10">
            <a:extLst>
              <a:ext uri="{C183D7F6-B498-43B3-948B-1728B52AA6E4}">
                <adec:decorative xmlns:adec="http://schemas.microsoft.com/office/drawing/2017/decorative" val="1"/>
              </a:ext>
            </a:extLst>
          </p:cNvPr>
          <p:cNvSpPr/>
          <p:nvPr/>
        </p:nvSpPr>
        <p:spPr>
          <a:xfrm rot="-1171492">
            <a:off x="1197589" y="6154539"/>
            <a:ext cx="1517218" cy="1271704"/>
          </a:xfrm>
          <a:custGeom>
            <a:avLst/>
            <a:gdLst/>
            <a:ahLst/>
            <a:cxnLst/>
            <a:rect l="l" t="t" r="r" b="b"/>
            <a:pathLst>
              <a:path w="1517218" h="1271704">
                <a:moveTo>
                  <a:pt x="0" y="0"/>
                </a:moveTo>
                <a:lnTo>
                  <a:pt x="1517218" y="0"/>
                </a:lnTo>
                <a:lnTo>
                  <a:pt x="1517218" y="1271704"/>
                </a:lnTo>
                <a:lnTo>
                  <a:pt x="0" y="12717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1368</Words>
  <Application>Microsoft Office PowerPoint</Application>
  <PresentationFormat>Custom</PresentationFormat>
  <Paragraphs>123</Paragraphs>
  <Slides>16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Hagrid</vt:lpstr>
      <vt:lpstr>Roboto Bold</vt:lpstr>
      <vt:lpstr>Heading Now 91-98 Bold</vt:lpstr>
      <vt:lpstr>Hagrid Heavy</vt:lpstr>
      <vt:lpstr>Arial</vt:lpstr>
      <vt:lpstr>Roboto</vt:lpstr>
      <vt:lpstr>Calibri</vt:lpstr>
      <vt:lpstr>Hagrid Ultra-Bold</vt:lpstr>
      <vt:lpstr>Sansterdam Condensed</vt:lpstr>
      <vt:lpstr>Office Theme</vt:lpstr>
      <vt:lpstr>The Importance of Monsters Presentation</vt:lpstr>
      <vt:lpstr>AGENDA</vt:lpstr>
      <vt:lpstr>ABOUT ME</vt:lpstr>
      <vt:lpstr>LEARNING OUTCOMES</vt:lpstr>
      <vt:lpstr>WHY HORROR?</vt:lpstr>
      <vt:lpstr>Why Horror continued </vt:lpstr>
      <vt:lpstr>Into the Darkness (Ally Malinenko)</vt:lpstr>
      <vt:lpstr>WINDOWS, MIRRORS &amp; SLIDING GLASS DOORS</vt:lpstr>
      <vt:lpstr>FINDING THE RIGHT BOOKS</vt:lpstr>
      <vt:lpstr>HORROR IN HIGH DEMAND </vt:lpstr>
      <vt:lpstr>Horror in High Demand YA</vt:lpstr>
      <vt:lpstr>HORROR IN HIGH DEMAND</vt:lpstr>
      <vt:lpstr>Just Released and Coming Soon</vt:lpstr>
      <vt:lpstr>THANK YOU!</vt:lpstr>
      <vt:lpstr>Sources</vt:lpstr>
      <vt:lpstr>AUDIENCE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Monsters</dc:title>
  <dc:creator>Kate Elstad</dc:creator>
  <cp:lastModifiedBy>Kreger, Christine</cp:lastModifiedBy>
  <cp:revision>2</cp:revision>
  <dcterms:created xsi:type="dcterms:W3CDTF">2006-08-16T00:00:00Z</dcterms:created>
  <dcterms:modified xsi:type="dcterms:W3CDTF">2025-06-13T12:36:11Z</dcterms:modified>
  <dc:identifier>DAGGv5QUYf0</dc:identifier>
</cp:coreProperties>
</file>